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307" r:id="rId5"/>
    <p:sldId id="3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06" d="100"/>
          <a:sy n="106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Humphreys - Equalities &amp; Partnerships Officer" userId="1848bfc8-b4b1-461d-92b7-e34639844a6d" providerId="ADAL" clId="{57F2167C-3D8F-4805-B442-8A9C508D1D86}"/>
    <pc:docChg chg="delSld">
      <pc:chgData name="Cara Humphreys - Equalities &amp; Partnerships Officer" userId="1848bfc8-b4b1-461d-92b7-e34639844a6d" providerId="ADAL" clId="{57F2167C-3D8F-4805-B442-8A9C508D1D86}" dt="2022-02-15T08:27:24.964" v="0" actId="2696"/>
      <pc:docMkLst>
        <pc:docMk/>
      </pc:docMkLst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1527004421" sldId="311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2005869975" sldId="312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558322221" sldId="313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652516580" sldId="314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477789558" sldId="317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1369737185" sldId="319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2829937737" sldId="320"/>
        </pc:sldMkLst>
      </pc:sldChg>
      <pc:sldChg chg="del">
        <pc:chgData name="Cara Humphreys - Equalities &amp; Partnerships Officer" userId="1848bfc8-b4b1-461d-92b7-e34639844a6d" providerId="ADAL" clId="{57F2167C-3D8F-4805-B442-8A9C508D1D86}" dt="2022-02-15T08:27:24.964" v="0" actId="2696"/>
        <pc:sldMkLst>
          <pc:docMk/>
          <pc:sldMk cId="685366974" sldId="3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DDDEA-63BC-40A0-8BC0-D6413F38691F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6F76E-E60C-4C54-B47A-C2C406EC8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8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68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6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5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3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7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58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3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521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6EE9E6-C3DA-47C7-B318-B6D8E321B01C}"/>
              </a:ext>
            </a:extLst>
          </p:cNvPr>
          <p:cNvSpPr txBox="1"/>
          <p:nvPr/>
        </p:nvSpPr>
        <p:spPr>
          <a:xfrm>
            <a:off x="1928972" y="2466468"/>
            <a:ext cx="848902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accent1"/>
                </a:solidFill>
              </a:rPr>
              <a:t>Essex Partners Board </a:t>
            </a:r>
          </a:p>
          <a:p>
            <a:pPr algn="ctr"/>
            <a:r>
              <a:rPr lang="en-GB" sz="4000" b="1" dirty="0">
                <a:solidFill>
                  <a:schemeClr val="accent1"/>
                </a:solidFill>
              </a:rPr>
              <a:t>Communities Mission Network Update</a:t>
            </a:r>
          </a:p>
          <a:p>
            <a:pPr algn="ctr"/>
            <a:r>
              <a:rPr lang="en-GB" sz="4000" b="1" dirty="0">
                <a:solidFill>
                  <a:schemeClr val="accent1"/>
                </a:solidFill>
              </a:rPr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263327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E302F6-6AE0-4BD6-B124-1444F46FC9F0}"/>
              </a:ext>
            </a:extLst>
          </p:cNvPr>
          <p:cNvSpPr/>
          <p:nvPr/>
        </p:nvSpPr>
        <p:spPr>
          <a:xfrm>
            <a:off x="1733005" y="1426032"/>
            <a:ext cx="3378926" cy="10101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Network Meeting 07/2021 </a:t>
            </a:r>
          </a:p>
          <a:p>
            <a:pPr marL="285750" indent="-285750" algn="ctr">
              <a:buFontTx/>
              <a:buChar char="-"/>
            </a:pPr>
            <a:r>
              <a:rPr lang="en-GB" sz="1400" b="1" dirty="0">
                <a:solidFill>
                  <a:schemeClr val="bg1"/>
                </a:solidFill>
              </a:rPr>
              <a:t>Project Templates </a:t>
            </a:r>
          </a:p>
          <a:p>
            <a:pPr marL="285750" indent="-285750" algn="ctr">
              <a:buFontTx/>
              <a:buChar char="-"/>
            </a:pPr>
            <a:r>
              <a:rPr lang="en-GB" sz="1400" b="1" dirty="0">
                <a:solidFill>
                  <a:schemeClr val="bg1"/>
                </a:solidFill>
              </a:rPr>
              <a:t>What’s the problem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E0B853-7379-462E-8C48-9E107B7B0249}"/>
              </a:ext>
            </a:extLst>
          </p:cNvPr>
          <p:cNvSpPr/>
          <p:nvPr/>
        </p:nvSpPr>
        <p:spPr>
          <a:xfrm>
            <a:off x="7223759" y="1465216"/>
            <a:ext cx="3378926" cy="10101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Network Meeting </a:t>
            </a:r>
            <a:r>
              <a:rPr lang="en-GB" b="1" dirty="0">
                <a:solidFill>
                  <a:schemeClr val="bg1"/>
                </a:solidFill>
              </a:rPr>
              <a:t>11/2021</a:t>
            </a:r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- </a:t>
            </a:r>
            <a:r>
              <a:rPr lang="en-GB" sz="1400" b="1" dirty="0">
                <a:solidFill>
                  <a:schemeClr val="bg1"/>
                </a:solidFill>
              </a:rPr>
              <a:t>Priority Projects / responses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FFA5FC-F219-429B-BE3B-583B9681FFA5}"/>
              </a:ext>
            </a:extLst>
          </p:cNvPr>
          <p:cNvSpPr/>
          <p:nvPr/>
        </p:nvSpPr>
        <p:spPr>
          <a:xfrm>
            <a:off x="2848992" y="3955869"/>
            <a:ext cx="6637021" cy="780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Reference Group 11/2021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1942991-F7C4-4A6D-93C9-D9EB33F8A88D}"/>
              </a:ext>
            </a:extLst>
          </p:cNvPr>
          <p:cNvSpPr/>
          <p:nvPr/>
        </p:nvSpPr>
        <p:spPr>
          <a:xfrm>
            <a:off x="805543" y="766353"/>
            <a:ext cx="2412275" cy="461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Interviews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498D2F-EA02-4D24-93BD-85BC6C9ADF96}"/>
              </a:ext>
            </a:extLst>
          </p:cNvPr>
          <p:cNvSpPr/>
          <p:nvPr/>
        </p:nvSpPr>
        <p:spPr>
          <a:xfrm>
            <a:off x="3578133" y="757645"/>
            <a:ext cx="2412275" cy="461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Interviews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F39643B-42F1-4EEA-8927-FFA04C082076}"/>
              </a:ext>
            </a:extLst>
          </p:cNvPr>
          <p:cNvSpPr/>
          <p:nvPr/>
        </p:nvSpPr>
        <p:spPr>
          <a:xfrm>
            <a:off x="6311117" y="766353"/>
            <a:ext cx="2412275" cy="461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Interviews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23598B8-C17B-4841-99F3-334F1A176918}"/>
              </a:ext>
            </a:extLst>
          </p:cNvPr>
          <p:cNvSpPr/>
          <p:nvPr/>
        </p:nvSpPr>
        <p:spPr>
          <a:xfrm>
            <a:off x="9044101" y="757645"/>
            <a:ext cx="2412275" cy="46155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Interviews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234EBFD4-0370-4695-8AD9-D2B3DBA8B470}"/>
              </a:ext>
            </a:extLst>
          </p:cNvPr>
          <p:cNvSpPr/>
          <p:nvPr/>
        </p:nvSpPr>
        <p:spPr>
          <a:xfrm rot="5400000">
            <a:off x="6081307" y="-1857648"/>
            <a:ext cx="190493" cy="8852263"/>
          </a:xfrm>
          <a:prstGeom prst="rightBrace">
            <a:avLst>
              <a:gd name="adj1" fmla="val 8333"/>
              <a:gd name="adj2" fmla="val 4950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74D6E69D-1F05-4BD4-85E6-AF17C204064A}"/>
              </a:ext>
            </a:extLst>
          </p:cNvPr>
          <p:cNvSpPr/>
          <p:nvPr/>
        </p:nvSpPr>
        <p:spPr>
          <a:xfrm rot="5400000">
            <a:off x="5838754" y="1784710"/>
            <a:ext cx="657497" cy="6637020"/>
          </a:xfrm>
          <a:prstGeom prst="rightBrace">
            <a:avLst>
              <a:gd name="adj1" fmla="val 165949"/>
              <a:gd name="adj2" fmla="val 499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2A4893E-7D01-43B4-94B0-12D6C5AFF3D7}"/>
              </a:ext>
            </a:extLst>
          </p:cNvPr>
          <p:cNvSpPr/>
          <p:nvPr/>
        </p:nvSpPr>
        <p:spPr>
          <a:xfrm>
            <a:off x="3578133" y="5507016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Local Panels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25FAA7E-7AE1-4A32-808B-B71D866A4034}"/>
              </a:ext>
            </a:extLst>
          </p:cNvPr>
          <p:cNvSpPr/>
          <p:nvPr/>
        </p:nvSpPr>
        <p:spPr>
          <a:xfrm>
            <a:off x="897820" y="5507017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Infrastructure for VCS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A4D83C7-9AF4-4387-8027-95655B39FBCE}"/>
              </a:ext>
            </a:extLst>
          </p:cNvPr>
          <p:cNvSpPr/>
          <p:nvPr/>
        </p:nvSpPr>
        <p:spPr>
          <a:xfrm>
            <a:off x="6537455" y="5507016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Trusted Partnership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1317F10-3ABB-4EE4-9817-ADC28B337571}"/>
              </a:ext>
            </a:extLst>
          </p:cNvPr>
          <p:cNvSpPr/>
          <p:nvPr/>
        </p:nvSpPr>
        <p:spPr>
          <a:xfrm>
            <a:off x="9136378" y="5470051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Volunteering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9B474AF-C564-40E7-8A71-5D2887224F05}"/>
              </a:ext>
            </a:extLst>
          </p:cNvPr>
          <p:cNvSpPr/>
          <p:nvPr/>
        </p:nvSpPr>
        <p:spPr>
          <a:xfrm>
            <a:off x="314343" y="2871904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Volunteering Capacity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CD7B362-FB9E-4CF6-8B54-1FBD80ADA97A}"/>
              </a:ext>
            </a:extLst>
          </p:cNvPr>
          <p:cNvSpPr/>
          <p:nvPr/>
        </p:nvSpPr>
        <p:spPr>
          <a:xfrm>
            <a:off x="2669176" y="2888795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Community-led Insights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F33FE2F-C0C7-4645-A001-863B236B3EE2}"/>
              </a:ext>
            </a:extLst>
          </p:cNvPr>
          <p:cNvSpPr/>
          <p:nvPr/>
        </p:nvSpPr>
        <p:spPr>
          <a:xfrm>
            <a:off x="5027515" y="2888795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Competition to Collaboration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0655FC4-0680-4452-AED5-C8B3A2EE7219}"/>
              </a:ext>
            </a:extLst>
          </p:cNvPr>
          <p:cNvSpPr/>
          <p:nvPr/>
        </p:nvSpPr>
        <p:spPr>
          <a:xfrm>
            <a:off x="7377145" y="2888795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Sustainable Funding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CD3EF9B-CB34-44E9-8CAA-55316E9F7DA6}"/>
              </a:ext>
            </a:extLst>
          </p:cNvPr>
          <p:cNvSpPr/>
          <p:nvPr/>
        </p:nvSpPr>
        <p:spPr>
          <a:xfrm>
            <a:off x="9726775" y="2888795"/>
            <a:ext cx="2227720" cy="75982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Working with people in their community</a:t>
            </a:r>
          </a:p>
        </p:txBody>
      </p:sp>
    </p:spTree>
    <p:extLst>
      <p:ext uri="{BB962C8B-B14F-4D97-AF65-F5344CB8AC3E}">
        <p14:creationId xmlns:p14="http://schemas.microsoft.com/office/powerpoint/2010/main" val="120082412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56C3F92-CC28-42D8-BF09-0770755510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16C154-5A0F-4CDC-8C15-D2E2158464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6D3478-2986-4664-940C-67E0CAA21E04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{2DE3F5D7-F32B-4BF6-A711-9D4E1F503AEA}tf56535239_win32</Template>
  <TotalTime>721</TotalTime>
  <Words>58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Franklin Gothic Demi</vt:lpstr>
      <vt:lpstr>Wingdings 2</vt:lpstr>
      <vt:lpstr>DividendVTI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Ben Mann - Senior Equality and Partnerships Adviser</dc:creator>
  <cp:lastModifiedBy>Cara Humphreys - Equalities &amp; Partnerships Officer</cp:lastModifiedBy>
  <cp:revision>14</cp:revision>
  <dcterms:created xsi:type="dcterms:W3CDTF">2022-01-13T10:53:07Z</dcterms:created>
  <dcterms:modified xsi:type="dcterms:W3CDTF">2022-02-15T08:27:29Z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39d8be9e-c8d9-4b9c-bd40-2c27cc7ea2e6_Enabled">
    <vt:lpwstr>true</vt:lpwstr>
  </property>
  <property fmtid="{D5CDD505-2E9C-101B-9397-08002B2CF9AE}" pid="4" name="MSIP_Label_39d8be9e-c8d9-4b9c-bd40-2c27cc7ea2e6_SetDate">
    <vt:lpwstr>2022-01-13T10:53:08Z</vt:lpwstr>
  </property>
  <property fmtid="{D5CDD505-2E9C-101B-9397-08002B2CF9AE}" pid="5" name="MSIP_Label_39d8be9e-c8d9-4b9c-bd40-2c27cc7ea2e6_Method">
    <vt:lpwstr>Standard</vt:lpwstr>
  </property>
  <property fmtid="{D5CDD505-2E9C-101B-9397-08002B2CF9AE}" pid="6" name="MSIP_Label_39d8be9e-c8d9-4b9c-bd40-2c27cc7ea2e6_Name">
    <vt:lpwstr>39d8be9e-c8d9-4b9c-bd40-2c27cc7ea2e6</vt:lpwstr>
  </property>
  <property fmtid="{D5CDD505-2E9C-101B-9397-08002B2CF9AE}" pid="7" name="MSIP_Label_39d8be9e-c8d9-4b9c-bd40-2c27cc7ea2e6_SiteId">
    <vt:lpwstr>a8b4324f-155c-4215-a0f1-7ed8cc9a992f</vt:lpwstr>
  </property>
  <property fmtid="{D5CDD505-2E9C-101B-9397-08002B2CF9AE}" pid="8" name="MSIP_Label_39d8be9e-c8d9-4b9c-bd40-2c27cc7ea2e6_ActionId">
    <vt:lpwstr>23249edf-467a-4445-acc7-7ec25880e848</vt:lpwstr>
  </property>
  <property fmtid="{D5CDD505-2E9C-101B-9397-08002B2CF9AE}" pid="9" name="MSIP_Label_39d8be9e-c8d9-4b9c-bd40-2c27cc7ea2e6_ContentBits">
    <vt:lpwstr>0</vt:lpwstr>
  </property>
</Properties>
</file>