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54"/>
  </p:notesMasterIdLst>
  <p:handoutMasterIdLst>
    <p:handoutMasterId r:id="rId55"/>
  </p:handoutMasterIdLst>
  <p:sldIdLst>
    <p:sldId id="256" r:id="rId6"/>
    <p:sldId id="275" r:id="rId7"/>
    <p:sldId id="316" r:id="rId8"/>
    <p:sldId id="272" r:id="rId9"/>
    <p:sldId id="315" r:id="rId10"/>
    <p:sldId id="313" r:id="rId11"/>
    <p:sldId id="274" r:id="rId12"/>
    <p:sldId id="271" r:id="rId13"/>
    <p:sldId id="312" r:id="rId14"/>
    <p:sldId id="308" r:id="rId15"/>
    <p:sldId id="314" r:id="rId16"/>
    <p:sldId id="285" r:id="rId17"/>
    <p:sldId id="280" r:id="rId18"/>
    <p:sldId id="284" r:id="rId19"/>
    <p:sldId id="281" r:id="rId20"/>
    <p:sldId id="282" r:id="rId21"/>
    <p:sldId id="283" r:id="rId22"/>
    <p:sldId id="269" r:id="rId23"/>
    <p:sldId id="279" r:id="rId24"/>
    <p:sldId id="277" r:id="rId25"/>
    <p:sldId id="278" r:id="rId26"/>
    <p:sldId id="307" r:id="rId27"/>
    <p:sldId id="287" r:id="rId28"/>
    <p:sldId id="286" r:id="rId29"/>
    <p:sldId id="292" r:id="rId30"/>
    <p:sldId id="293" r:id="rId31"/>
    <p:sldId id="294" r:id="rId32"/>
    <p:sldId id="266" r:id="rId33"/>
    <p:sldId id="290" r:id="rId34"/>
    <p:sldId id="309" r:id="rId35"/>
    <p:sldId id="310" r:id="rId36"/>
    <p:sldId id="311" r:id="rId37"/>
    <p:sldId id="291" r:id="rId38"/>
    <p:sldId id="295" r:id="rId39"/>
    <p:sldId id="267" r:id="rId40"/>
    <p:sldId id="296" r:id="rId41"/>
    <p:sldId id="297" r:id="rId42"/>
    <p:sldId id="299" r:id="rId43"/>
    <p:sldId id="300" r:id="rId44"/>
    <p:sldId id="301" r:id="rId45"/>
    <p:sldId id="302" r:id="rId46"/>
    <p:sldId id="270" r:id="rId47"/>
    <p:sldId id="289" r:id="rId48"/>
    <p:sldId id="288" r:id="rId49"/>
    <p:sldId id="303" r:id="rId50"/>
    <p:sldId id="304" r:id="rId51"/>
    <p:sldId id="305" r:id="rId52"/>
    <p:sldId id="306" r:id="rId5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19962AE-E424-4EAA-A356-E01CBD34BAE9}">
          <p14:sldIdLst>
            <p14:sldId id="256"/>
            <p14:sldId id="275"/>
            <p14:sldId id="316"/>
            <p14:sldId id="272"/>
            <p14:sldId id="315"/>
            <p14:sldId id="313"/>
            <p14:sldId id="274"/>
            <p14:sldId id="271"/>
            <p14:sldId id="312"/>
            <p14:sldId id="308"/>
            <p14:sldId id="314"/>
          </p14:sldIdLst>
        </p14:section>
        <p14:section name="Common issues" id="{2C7C9912-E2BE-4BC3-8253-0C95ACF4B22D}">
          <p14:sldIdLst>
            <p14:sldId id="285"/>
          </p14:sldIdLst>
        </p14:section>
        <p14:section name="WCAG Guidelines" id="{12FC093C-159D-47D4-BF30-87AB1DC2257A}">
          <p14:sldIdLst>
            <p14:sldId id="280"/>
            <p14:sldId id="284"/>
            <p14:sldId id="281"/>
            <p14:sldId id="282"/>
            <p14:sldId id="283"/>
          </p14:sldIdLst>
        </p14:section>
        <p14:section name="Getting started" id="{7647795A-9508-4EF6-A6EE-207794734EFB}">
          <p14:sldIdLst>
            <p14:sldId id="269"/>
            <p14:sldId id="279"/>
            <p14:sldId id="277"/>
            <p14:sldId id="278"/>
            <p14:sldId id="307"/>
          </p14:sldIdLst>
        </p14:section>
        <p14:section name="Possible Approaches" id="{A5547F4D-49ED-4090-A948-41637A716036}">
          <p14:sldIdLst>
            <p14:sldId id="287"/>
            <p14:sldId id="286"/>
          </p14:sldIdLst>
        </p14:section>
        <p14:section name="Colours and fonts" id="{17866FAF-CEBB-4EEC-B942-122D76B887D6}">
          <p14:sldIdLst>
            <p14:sldId id="292"/>
            <p14:sldId id="293"/>
            <p14:sldId id="294"/>
            <p14:sldId id="266"/>
            <p14:sldId id="290"/>
            <p14:sldId id="309"/>
            <p14:sldId id="310"/>
            <p14:sldId id="311"/>
            <p14:sldId id="291"/>
            <p14:sldId id="295"/>
            <p14:sldId id="267"/>
            <p14:sldId id="296"/>
          </p14:sldIdLst>
        </p14:section>
        <p14:section name="Designing with audio and visual in mind" id="{9C3062C6-F4D9-4F17-A705-91D459975628}">
          <p14:sldIdLst>
            <p14:sldId id="297"/>
            <p14:sldId id="299"/>
            <p14:sldId id="300"/>
            <p14:sldId id="301"/>
          </p14:sldIdLst>
        </p14:section>
        <p14:section name="Navigation and interactions" id="{BA79073B-B91F-407F-B1FD-B7190A407160}">
          <p14:sldIdLst>
            <p14:sldId id="302"/>
            <p14:sldId id="270"/>
            <p14:sldId id="289"/>
          </p14:sldIdLst>
        </p14:section>
        <p14:section name="Know your audience" id="{AB2870CF-E422-4BF5-946C-10E4ED4FC354}">
          <p14:sldIdLst>
            <p14:sldId id="288"/>
          </p14:sldIdLst>
        </p14:section>
        <p14:section name="Summary and Conclusion" id="{B2FE6837-83F3-4E50-8110-4510E926E4EE}">
          <p14:sldIdLst>
            <p14:sldId id="303"/>
            <p14:sldId id="304"/>
            <p14:sldId id="305"/>
          </p14:sldIdLst>
        </p14:section>
        <p14:section name="Action" id="{7E93ACD0-54AD-4D7F-80B4-4A3B8337D5AE}">
          <p14:sldIdLst>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initials="M" lastIdx="25" clrIdx="0">
    <p:extLst>
      <p:ext uri="{19B8F6BF-5375-455C-9EA6-DF929625EA0E}">
        <p15:presenceInfo xmlns:p15="http://schemas.microsoft.com/office/powerpoint/2012/main" userId="Michael" providerId="None"/>
      </p:ext>
    </p:extLst>
  </p:cmAuthor>
  <p:cmAuthor id="2" name="Graham Hutchings" initials="GH" lastIdx="13" clrIdx="1">
    <p:extLst>
      <p:ext uri="{19B8F6BF-5375-455C-9EA6-DF929625EA0E}">
        <p15:presenceInfo xmlns:p15="http://schemas.microsoft.com/office/powerpoint/2012/main" userId="S::graham.hutchings@profitability.com::100617f8-2503-4537-8966-bf00cab522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C17"/>
    <a:srgbClr val="179F76"/>
    <a:srgbClr val="3281E2"/>
    <a:srgbClr val="F1A26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77200" autoAdjust="0"/>
  </p:normalViewPr>
  <p:slideViewPr>
    <p:cSldViewPr snapToGrid="0">
      <p:cViewPr varScale="1">
        <p:scale>
          <a:sx n="57" d="100"/>
          <a:sy n="57" d="100"/>
        </p:scale>
        <p:origin x="1236" y="60"/>
      </p:cViewPr>
      <p:guideLst/>
    </p:cSldViewPr>
  </p:slideViewPr>
  <p:outlineViewPr>
    <p:cViewPr>
      <p:scale>
        <a:sx n="33" d="100"/>
        <a:sy n="33" d="100"/>
      </p:scale>
      <p:origin x="0" y="-9330"/>
    </p:cViewPr>
  </p:outlineViewPr>
  <p:notesTextViewPr>
    <p:cViewPr>
      <p:scale>
        <a:sx n="1" d="1"/>
        <a:sy n="1" d="1"/>
      </p:scale>
      <p:origin x="0" y="0"/>
    </p:cViewPr>
  </p:notesTextViewPr>
  <p:notesViewPr>
    <p:cSldViewPr snapToGrid="0">
      <p:cViewPr varScale="1">
        <p:scale>
          <a:sx n="88" d="100"/>
          <a:sy n="88" d="100"/>
        </p:scale>
        <p:origin x="277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Item 1</c:v>
                </c:pt>
              </c:strCache>
            </c:strRef>
          </c:tx>
          <c:spPr>
            <a:solidFill>
              <a:srgbClr val="3281E2"/>
            </a:solidFill>
            <a:ln>
              <a:noFill/>
            </a:ln>
            <a:effectLst/>
          </c:spPr>
          <c:invertIfNegative val="0"/>
          <c:cat>
            <c:strRef>
              <c:f>Sheet1!$A$2</c:f>
              <c:strCache>
                <c:ptCount val="1"/>
                <c:pt idx="0">
                  <c:v>Examples</c:v>
                </c:pt>
              </c:strCache>
            </c:strRef>
          </c:cat>
          <c:val>
            <c:numRef>
              <c:f>Sheet1!$B$2</c:f>
              <c:numCache>
                <c:formatCode>General</c:formatCode>
                <c:ptCount val="1"/>
                <c:pt idx="0">
                  <c:v>50</c:v>
                </c:pt>
              </c:numCache>
            </c:numRef>
          </c:val>
          <c:extLst>
            <c:ext xmlns:c16="http://schemas.microsoft.com/office/drawing/2014/chart" uri="{C3380CC4-5D6E-409C-BE32-E72D297353CC}">
              <c16:uniqueId val="{00000000-C1E3-471E-B4DF-F8ED193EB688}"/>
            </c:ext>
          </c:extLst>
        </c:ser>
        <c:ser>
          <c:idx val="1"/>
          <c:order val="1"/>
          <c:tx>
            <c:strRef>
              <c:f>Sheet1!$C$1</c:f>
              <c:strCache>
                <c:ptCount val="1"/>
                <c:pt idx="0">
                  <c:v>Item 2</c:v>
                </c:pt>
              </c:strCache>
            </c:strRef>
          </c:tx>
          <c:spPr>
            <a:solidFill>
              <a:srgbClr val="179F76"/>
            </a:solidFill>
            <a:ln>
              <a:noFill/>
            </a:ln>
            <a:effectLst/>
          </c:spPr>
          <c:invertIfNegative val="0"/>
          <c:cat>
            <c:strRef>
              <c:f>Sheet1!$A$2</c:f>
              <c:strCache>
                <c:ptCount val="1"/>
                <c:pt idx="0">
                  <c:v>Examples</c:v>
                </c:pt>
              </c:strCache>
            </c:strRef>
          </c:cat>
          <c:val>
            <c:numRef>
              <c:f>Sheet1!$C$2</c:f>
              <c:numCache>
                <c:formatCode>General</c:formatCode>
                <c:ptCount val="1"/>
                <c:pt idx="0">
                  <c:v>20</c:v>
                </c:pt>
              </c:numCache>
            </c:numRef>
          </c:val>
          <c:extLst>
            <c:ext xmlns:c16="http://schemas.microsoft.com/office/drawing/2014/chart" uri="{C3380CC4-5D6E-409C-BE32-E72D297353CC}">
              <c16:uniqueId val="{00000001-C1E3-471E-B4DF-F8ED193EB688}"/>
            </c:ext>
          </c:extLst>
        </c:ser>
        <c:ser>
          <c:idx val="2"/>
          <c:order val="2"/>
          <c:tx>
            <c:strRef>
              <c:f>Sheet1!$D$1</c:f>
              <c:strCache>
                <c:ptCount val="1"/>
                <c:pt idx="0">
                  <c:v>Item 3</c:v>
                </c:pt>
              </c:strCache>
            </c:strRef>
          </c:tx>
          <c:spPr>
            <a:solidFill>
              <a:srgbClr val="F37C17"/>
            </a:solidFill>
            <a:ln>
              <a:noFill/>
            </a:ln>
            <a:effectLst/>
          </c:spPr>
          <c:invertIfNegative val="0"/>
          <c:cat>
            <c:strRef>
              <c:f>Sheet1!$A$2</c:f>
              <c:strCache>
                <c:ptCount val="1"/>
                <c:pt idx="0">
                  <c:v>Examples</c:v>
                </c:pt>
              </c:strCache>
            </c:strRef>
          </c:cat>
          <c:val>
            <c:numRef>
              <c:f>Sheet1!$D$2</c:f>
              <c:numCache>
                <c:formatCode>General</c:formatCode>
                <c:ptCount val="1"/>
                <c:pt idx="0">
                  <c:v>30</c:v>
                </c:pt>
              </c:numCache>
            </c:numRef>
          </c:val>
          <c:extLst>
            <c:ext xmlns:c16="http://schemas.microsoft.com/office/drawing/2014/chart" uri="{C3380CC4-5D6E-409C-BE32-E72D297353CC}">
              <c16:uniqueId val="{00000002-C1E3-471E-B4DF-F8ED193EB688}"/>
            </c:ext>
          </c:extLst>
        </c:ser>
        <c:dLbls>
          <c:showLegendKey val="0"/>
          <c:showVal val="0"/>
          <c:showCatName val="0"/>
          <c:showSerName val="0"/>
          <c:showPercent val="0"/>
          <c:showBubbleSize val="0"/>
        </c:dLbls>
        <c:gapWidth val="219"/>
        <c:overlap val="-27"/>
        <c:axId val="799710528"/>
        <c:axId val="799708560"/>
      </c:barChart>
      <c:catAx>
        <c:axId val="799710528"/>
        <c:scaling>
          <c:orientation val="minMax"/>
        </c:scaling>
        <c:delete val="1"/>
        <c:axPos val="b"/>
        <c:numFmt formatCode="General" sourceLinked="1"/>
        <c:majorTickMark val="out"/>
        <c:minorTickMark val="none"/>
        <c:tickLblPos val="nextTo"/>
        <c:crossAx val="799708560"/>
        <c:crosses val="autoZero"/>
        <c:auto val="1"/>
        <c:lblAlgn val="ctr"/>
        <c:lblOffset val="100"/>
        <c:noMultiLvlLbl val="0"/>
      </c:catAx>
      <c:valAx>
        <c:axId val="79970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710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Item 1</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Examples</c:v>
                </c:pt>
              </c:strCache>
            </c:strRef>
          </c:cat>
          <c:val>
            <c:numRef>
              <c:f>Sheet1!$B$2</c:f>
              <c:numCache>
                <c:formatCode>General</c:formatCode>
                <c:ptCount val="1"/>
                <c:pt idx="0">
                  <c:v>50</c:v>
                </c:pt>
              </c:numCache>
            </c:numRef>
          </c:val>
          <c:extLst>
            <c:ext xmlns:c16="http://schemas.microsoft.com/office/drawing/2014/chart" uri="{C3380CC4-5D6E-409C-BE32-E72D297353CC}">
              <c16:uniqueId val="{00000000-4CD6-44B0-8CD0-9605828E79AD}"/>
            </c:ext>
          </c:extLst>
        </c:ser>
        <c:ser>
          <c:idx val="1"/>
          <c:order val="1"/>
          <c:tx>
            <c:strRef>
              <c:f>Sheet1!$C$1</c:f>
              <c:strCache>
                <c:ptCount val="1"/>
                <c:pt idx="0">
                  <c:v>Item 2</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CD6-44B0-8CD0-9605828E79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Examples</c:v>
                </c:pt>
              </c:strCache>
            </c:strRef>
          </c:cat>
          <c:val>
            <c:numRef>
              <c:f>Sheet1!$C$2</c:f>
              <c:numCache>
                <c:formatCode>General</c:formatCode>
                <c:ptCount val="1"/>
                <c:pt idx="0">
                  <c:v>20</c:v>
                </c:pt>
              </c:numCache>
            </c:numRef>
          </c:val>
          <c:extLst>
            <c:ext xmlns:c16="http://schemas.microsoft.com/office/drawing/2014/chart" uri="{C3380CC4-5D6E-409C-BE32-E72D297353CC}">
              <c16:uniqueId val="{00000001-4CD6-44B0-8CD0-9605828E79AD}"/>
            </c:ext>
          </c:extLst>
        </c:ser>
        <c:ser>
          <c:idx val="2"/>
          <c:order val="2"/>
          <c:tx>
            <c:strRef>
              <c:f>Sheet1!$D$1</c:f>
              <c:strCache>
                <c:ptCount val="1"/>
                <c:pt idx="0">
                  <c:v>Item 3</c:v>
                </c:pt>
              </c:strCache>
            </c:strRef>
          </c:tx>
          <c:spPr>
            <a:solidFill>
              <a:schemeClr val="accent2">
                <a:tint val="6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CD6-44B0-8CD0-9605828E79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Examples</c:v>
                </c:pt>
              </c:strCache>
            </c:strRef>
          </c:cat>
          <c:val>
            <c:numRef>
              <c:f>Sheet1!$D$2</c:f>
              <c:numCache>
                <c:formatCode>General</c:formatCode>
                <c:ptCount val="1"/>
                <c:pt idx="0">
                  <c:v>30</c:v>
                </c:pt>
              </c:numCache>
            </c:numRef>
          </c:val>
          <c:extLst>
            <c:ext xmlns:c16="http://schemas.microsoft.com/office/drawing/2014/chart" uri="{C3380CC4-5D6E-409C-BE32-E72D297353CC}">
              <c16:uniqueId val="{00000002-4CD6-44B0-8CD0-9605828E79AD}"/>
            </c:ext>
          </c:extLst>
        </c:ser>
        <c:dLbls>
          <c:showLegendKey val="0"/>
          <c:showVal val="1"/>
          <c:showCatName val="0"/>
          <c:showSerName val="0"/>
          <c:showPercent val="0"/>
          <c:showBubbleSize val="0"/>
        </c:dLbls>
        <c:gapWidth val="219"/>
        <c:overlap val="-27"/>
        <c:axId val="799710528"/>
        <c:axId val="799708560"/>
      </c:barChart>
      <c:catAx>
        <c:axId val="799710528"/>
        <c:scaling>
          <c:orientation val="minMax"/>
        </c:scaling>
        <c:delete val="1"/>
        <c:axPos val="b"/>
        <c:numFmt formatCode="General" sourceLinked="1"/>
        <c:majorTickMark val="out"/>
        <c:minorTickMark val="none"/>
        <c:tickLblPos val="nextTo"/>
        <c:crossAx val="799708560"/>
        <c:crosses val="autoZero"/>
        <c:auto val="1"/>
        <c:lblAlgn val="ctr"/>
        <c:lblOffset val="100"/>
        <c:noMultiLvlLbl val="0"/>
      </c:catAx>
      <c:valAx>
        <c:axId val="79970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710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6C5C2-9D4B-49E1-BE29-C5980EE4A7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t>Learning Experiences for All: A beginner's guide to Accessibility</a:t>
            </a:r>
          </a:p>
        </p:txBody>
      </p:sp>
      <p:sp>
        <p:nvSpPr>
          <p:cNvPr id="3" name="Date Placeholder 2">
            <a:extLst>
              <a:ext uri="{FF2B5EF4-FFF2-40B4-BE49-F238E27FC236}">
                <a16:creationId xmlns:a16="http://schemas.microsoft.com/office/drawing/2014/main" id="{329F7E1A-9C2D-4BEF-B7BF-982D8AA8CF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1AC3F6-8396-4D27-8248-9E1DB721343B}" type="datetimeFigureOut">
              <a:rPr lang="en-GB" smtClean="0"/>
              <a:t>30/07/2020</a:t>
            </a:fld>
            <a:endParaRPr lang="en-GB" dirty="0"/>
          </a:p>
        </p:txBody>
      </p:sp>
      <p:sp>
        <p:nvSpPr>
          <p:cNvPr id="4" name="Footer Placeholder 3">
            <a:extLst>
              <a:ext uri="{FF2B5EF4-FFF2-40B4-BE49-F238E27FC236}">
                <a16:creationId xmlns:a16="http://schemas.microsoft.com/office/drawing/2014/main" id="{A582FE49-50B1-4723-B290-668E987513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9FE8A9E-A42B-4301-A74F-55A79F787B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4CDA62-B863-4BC0-B096-E363752C47D3}" type="slidenum">
              <a:rPr lang="en-GB" smtClean="0"/>
              <a:t>‹#›</a:t>
            </a:fld>
            <a:endParaRPr lang="en-GB" dirty="0"/>
          </a:p>
        </p:txBody>
      </p:sp>
    </p:spTree>
    <p:extLst>
      <p:ext uri="{BB962C8B-B14F-4D97-AF65-F5344CB8AC3E}">
        <p14:creationId xmlns:p14="http://schemas.microsoft.com/office/powerpoint/2010/main" val="27194633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t>Learning Experiences for All: A beginner's guide to Accessibility</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B2EAF-CE96-48E6-84C8-DA708CC31C63}" type="datetimeFigureOut">
              <a:rPr lang="en-GB" smtClean="0"/>
              <a:t>30/07/2020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28CB6-B917-4A2F-BA13-8D9337A2AF35}" type="slidenum">
              <a:rPr lang="en-GB" smtClean="0"/>
              <a:t>‹#›</a:t>
            </a:fld>
            <a:endParaRPr lang="en-GB" dirty="0"/>
          </a:p>
        </p:txBody>
      </p:sp>
    </p:spTree>
    <p:extLst>
      <p:ext uri="{BB962C8B-B14F-4D97-AF65-F5344CB8AC3E}">
        <p14:creationId xmlns:p14="http://schemas.microsoft.com/office/powerpoint/2010/main" val="1513388462"/>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lnSpc>
        <a:spcPct val="150000"/>
      </a:lnSpc>
      <a:defRPr sz="1200" kern="1200">
        <a:solidFill>
          <a:schemeClr val="tx1"/>
        </a:solidFill>
        <a:latin typeface="+mn-lt"/>
        <a:ea typeface="+mn-ea"/>
        <a:cs typeface="+mn-cs"/>
      </a:defRPr>
    </a:lvl2pPr>
    <a:lvl3pPr marL="914400" algn="l" defTabSz="914400" rtl="0" eaLnBrk="1" latinLnBrk="0" hangingPunct="1">
      <a:lnSpc>
        <a:spcPct val="150000"/>
      </a:lnSpc>
      <a:defRPr sz="1200" kern="1200">
        <a:solidFill>
          <a:schemeClr val="tx1"/>
        </a:solidFill>
        <a:latin typeface="+mn-lt"/>
        <a:ea typeface="+mn-ea"/>
        <a:cs typeface="+mn-cs"/>
      </a:defRPr>
    </a:lvl3pPr>
    <a:lvl4pPr marL="1371600" algn="l" defTabSz="914400" rtl="0" eaLnBrk="1" latinLnBrk="0" hangingPunct="1">
      <a:lnSpc>
        <a:spcPct val="150000"/>
      </a:lnSpc>
      <a:defRPr sz="1200" kern="1200">
        <a:solidFill>
          <a:schemeClr val="tx1"/>
        </a:solidFill>
        <a:latin typeface="+mn-lt"/>
        <a:ea typeface="+mn-ea"/>
        <a:cs typeface="+mn-cs"/>
      </a:defRPr>
    </a:lvl4pPr>
    <a:lvl5pPr marL="1828800" algn="l" defTabSz="914400" rtl="0" eaLnBrk="1" latinLnBrk="0" hangingPunct="1">
      <a:lnSpc>
        <a:spcPct val="150000"/>
      </a:lnSpc>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earningtechnologies.co.uk/ltsf20-conference/learning-experiences-for-all-a-beginners-guide-to-accessibilit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learningtechnologies.co.uk/learning-tech-summer-forum" TargetMode="External"/><Relationship Id="rId4" Type="http://schemas.openxmlformats.org/officeDocument/2006/relationships/hyperlink" Target="https://www.learningtechnologies.co.uk/speakers/michael-osbor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Disability_etiquett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Learning Experiences for All: A Beginner’s Guide to Accessibility </a:t>
            </a:r>
            <a:r>
              <a:rPr lang="en-GB" dirty="0"/>
              <a:t>is a presentation designed and delivered by </a:t>
            </a:r>
            <a:r>
              <a:rPr lang="en-GB" b="1" dirty="0"/>
              <a:t>Michael Osborne</a:t>
            </a:r>
            <a:r>
              <a:rPr lang="en-GB" dirty="0"/>
              <a:t> for the </a:t>
            </a:r>
            <a:r>
              <a:rPr lang="en-GB" b="1" dirty="0"/>
              <a:t>Learning Technologies Summer Forum 2020</a:t>
            </a:r>
            <a:r>
              <a:rPr lang="en-GB" dirty="0"/>
              <a:t> </a:t>
            </a:r>
            <a:r>
              <a:rPr lang="en-GB" dirty="0">
                <a:solidFill>
                  <a:schemeClr val="accent1"/>
                </a:solidFill>
              </a:rPr>
              <a:t>(#LTSF2020)</a:t>
            </a:r>
          </a:p>
          <a:p>
            <a:endParaRPr lang="en-GB" dirty="0"/>
          </a:p>
          <a:p>
            <a:r>
              <a:rPr lang="en-GB" sz="1100" b="1" dirty="0"/>
              <a:t>Session:</a:t>
            </a:r>
            <a:r>
              <a:rPr lang="en-GB" sz="1100" dirty="0"/>
              <a:t> </a:t>
            </a:r>
            <a:r>
              <a:rPr lang="en-GB" sz="1100" dirty="0">
                <a:hlinkClick r:id="rId3"/>
              </a:rPr>
              <a:t>https://www.learningtechnologies.co.uk/ltsf20-conference/learning-experiences-for-all-a-beginners-guide-to-accessibility</a:t>
            </a:r>
            <a:endParaRPr lang="en-GB" sz="1100" dirty="0"/>
          </a:p>
          <a:p>
            <a:endParaRPr lang="en-GB" sz="1100" dirty="0"/>
          </a:p>
          <a:p>
            <a:r>
              <a:rPr lang="en-GB" sz="1100" b="1" dirty="0"/>
              <a:t>Speaker bio: </a:t>
            </a:r>
            <a:r>
              <a:rPr lang="en-GB" sz="1100" dirty="0">
                <a:hlinkClick r:id="rId4"/>
              </a:rPr>
              <a:t>https://www.learningtechnologies.co.uk/speakers/michael-osborne</a:t>
            </a:r>
            <a:endParaRPr lang="en-GB" sz="1100" dirty="0"/>
          </a:p>
          <a:p>
            <a:endParaRPr lang="en-GB" sz="1100" dirty="0"/>
          </a:p>
          <a:p>
            <a:r>
              <a:rPr lang="en-GB" sz="1100" b="1" dirty="0"/>
              <a:t>Learning Technologies Summer Forum: </a:t>
            </a:r>
            <a:r>
              <a:rPr lang="en-GB" sz="1100" dirty="0">
                <a:hlinkClick r:id="rId5"/>
              </a:rPr>
              <a:t>https://www.learningtechnologies.co.uk/learning-tech-summer-forum</a:t>
            </a:r>
            <a:endParaRPr lang="en-GB" sz="1100" dirty="0"/>
          </a:p>
        </p:txBody>
      </p:sp>
      <p:sp>
        <p:nvSpPr>
          <p:cNvPr id="4" name="Slide Number Placeholder 3"/>
          <p:cNvSpPr>
            <a:spLocks noGrp="1"/>
          </p:cNvSpPr>
          <p:nvPr>
            <p:ph type="sldNum" sz="quarter" idx="5"/>
          </p:nvPr>
        </p:nvSpPr>
        <p:spPr/>
        <p:txBody>
          <a:bodyPr/>
          <a:lstStyle/>
          <a:p>
            <a:fld id="{82B28CB6-B917-4A2F-BA13-8D9337A2AF35}" type="slidenum">
              <a:rPr lang="en-GB" smtClean="0"/>
              <a:t>1</a:t>
            </a:fld>
            <a:endParaRPr lang="en-GB" dirty="0"/>
          </a:p>
        </p:txBody>
      </p:sp>
      <p:sp>
        <p:nvSpPr>
          <p:cNvPr id="5" name="Header Placeholder 4">
            <a:extLst>
              <a:ext uri="{FF2B5EF4-FFF2-40B4-BE49-F238E27FC236}">
                <a16:creationId xmlns:a16="http://schemas.microsoft.com/office/drawing/2014/main" id="{1A76CCC5-5289-4B3B-A991-56D1F0C68B9C}"/>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22039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Accessibility </a:t>
            </a:r>
            <a:r>
              <a:rPr lang="en-GB" b="1" dirty="0"/>
              <a:t>is not about disability. It is about universality.</a:t>
            </a:r>
          </a:p>
          <a:p>
            <a:r>
              <a:rPr lang="en-GB" dirty="0"/>
              <a:t>It is about making something that can be used by as many people as possible, different environments,  different devices, elderly, different cultural backgrounds, non-English speakers, impaired abilities.</a:t>
            </a:r>
          </a:p>
          <a:p>
            <a:r>
              <a:rPr lang="en-GB" b="1" dirty="0"/>
              <a:t>If you have inclusive in mind, you will be designing for everyone</a:t>
            </a:r>
          </a:p>
        </p:txBody>
      </p:sp>
      <p:sp>
        <p:nvSpPr>
          <p:cNvPr id="4" name="Header Placeholder 3"/>
          <p:cNvSpPr>
            <a:spLocks noGrp="1"/>
          </p:cNvSpPr>
          <p:nvPr>
            <p:ph type="hdr" sz="quarter"/>
          </p:nvPr>
        </p:nvSpPr>
        <p:spPr/>
        <p:txBody>
          <a:bodyPr/>
          <a:lstStyle/>
          <a:p>
            <a:r>
              <a:rPr lang="en-GB" dirty="0"/>
              <a:t>Learning Experiences for All: A beginner's guide to Accessibility</a:t>
            </a:r>
          </a:p>
        </p:txBody>
      </p:sp>
      <p:sp>
        <p:nvSpPr>
          <p:cNvPr id="5" name="Slide Number Placeholder 4"/>
          <p:cNvSpPr>
            <a:spLocks noGrp="1"/>
          </p:cNvSpPr>
          <p:nvPr>
            <p:ph type="sldNum" sz="quarter" idx="5"/>
          </p:nvPr>
        </p:nvSpPr>
        <p:spPr/>
        <p:txBody>
          <a:bodyPr/>
          <a:lstStyle/>
          <a:p>
            <a:fld id="{82B28CB6-B917-4A2F-BA13-8D9337A2AF35}" type="slidenum">
              <a:rPr lang="en-GB" smtClean="0"/>
              <a:t>10</a:t>
            </a:fld>
            <a:endParaRPr lang="en-GB" dirty="0"/>
          </a:p>
        </p:txBody>
      </p:sp>
    </p:spTree>
    <p:extLst>
      <p:ext uri="{BB962C8B-B14F-4D97-AF65-F5344CB8AC3E}">
        <p14:creationId xmlns:p14="http://schemas.microsoft.com/office/powerpoint/2010/main" val="29759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11</a:t>
            </a:fld>
            <a:endParaRPr lang="en-GB" dirty="0"/>
          </a:p>
        </p:txBody>
      </p:sp>
      <p:sp>
        <p:nvSpPr>
          <p:cNvPr id="5" name="Header Placeholder 4">
            <a:extLst>
              <a:ext uri="{FF2B5EF4-FFF2-40B4-BE49-F238E27FC236}">
                <a16:creationId xmlns:a16="http://schemas.microsoft.com/office/drawing/2014/main" id="{1A3D9051-F8B8-4C6B-8030-D2BA3E5211A9}"/>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9631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long list of </a:t>
            </a:r>
            <a:r>
              <a:rPr lang="en-GB" b="1" dirty="0"/>
              <a:t>accessibility issues </a:t>
            </a:r>
            <a:r>
              <a:rPr lang="en-GB" dirty="0"/>
              <a:t>that people designing learning experiences need to address</a:t>
            </a:r>
          </a:p>
        </p:txBody>
      </p:sp>
      <p:sp>
        <p:nvSpPr>
          <p:cNvPr id="4" name="Slide Number Placeholder 3"/>
          <p:cNvSpPr>
            <a:spLocks noGrp="1"/>
          </p:cNvSpPr>
          <p:nvPr>
            <p:ph type="sldNum" sz="quarter" idx="5"/>
          </p:nvPr>
        </p:nvSpPr>
        <p:spPr/>
        <p:txBody>
          <a:bodyPr/>
          <a:lstStyle/>
          <a:p>
            <a:fld id="{82B28CB6-B917-4A2F-BA13-8D9337A2AF35}" type="slidenum">
              <a:rPr lang="en-GB" smtClean="0"/>
              <a:t>12</a:t>
            </a:fld>
            <a:endParaRPr lang="en-GB" dirty="0"/>
          </a:p>
        </p:txBody>
      </p:sp>
      <p:sp>
        <p:nvSpPr>
          <p:cNvPr id="5" name="Header Placeholder 4">
            <a:extLst>
              <a:ext uri="{FF2B5EF4-FFF2-40B4-BE49-F238E27FC236}">
                <a16:creationId xmlns:a16="http://schemas.microsoft.com/office/drawing/2014/main" id="{25500145-E19F-453A-812C-07902E81E3B4}"/>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73688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WCAG guidelines are categorised into four groups. [Web] content should be:</a:t>
            </a:r>
          </a:p>
          <a:p>
            <a:pPr marL="171450" indent="-171450">
              <a:buFont typeface="Arial" panose="020B0604020202020204" pitchFamily="34" charset="0"/>
              <a:buChar char="•"/>
            </a:pPr>
            <a:r>
              <a:rPr lang="en-GB" dirty="0"/>
              <a:t>Perceivable</a:t>
            </a:r>
          </a:p>
          <a:p>
            <a:pPr marL="171450" indent="-171450">
              <a:buFont typeface="Arial" panose="020B0604020202020204" pitchFamily="34" charset="0"/>
              <a:buChar char="•"/>
            </a:pPr>
            <a:r>
              <a:rPr lang="en-GB" dirty="0"/>
              <a:t>Operable</a:t>
            </a:r>
          </a:p>
          <a:p>
            <a:pPr marL="171450" indent="-171450">
              <a:buFont typeface="Arial" panose="020B0604020202020204" pitchFamily="34" charset="0"/>
              <a:buChar char="•"/>
            </a:pPr>
            <a:r>
              <a:rPr lang="en-GB" dirty="0"/>
              <a:t>Understandable</a:t>
            </a:r>
          </a:p>
          <a:p>
            <a:pPr marL="171450" indent="-171450">
              <a:buFont typeface="Arial" panose="020B0604020202020204" pitchFamily="34" charset="0"/>
              <a:buChar char="•"/>
            </a:pPr>
            <a:r>
              <a:rPr lang="en-GB" dirty="0"/>
              <a:t>Robust</a:t>
            </a:r>
          </a:p>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13</a:t>
            </a:fld>
            <a:endParaRPr lang="en-GB" dirty="0"/>
          </a:p>
        </p:txBody>
      </p:sp>
      <p:sp>
        <p:nvSpPr>
          <p:cNvPr id="5" name="Header Placeholder 4">
            <a:extLst>
              <a:ext uri="{FF2B5EF4-FFF2-40B4-BE49-F238E27FC236}">
                <a16:creationId xmlns:a16="http://schemas.microsoft.com/office/drawing/2014/main" id="{4D20AE48-93C9-44EF-A0DD-7E1DE4FE49F7}"/>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812084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all of your content perceivable to everyone? Can all of your learners consume all of your content? You may need to provide alternative text or resources so that a person who has reduced hearing, colour blindness, low vision or blind can learn effectively.</a:t>
            </a:r>
          </a:p>
        </p:txBody>
      </p:sp>
      <p:sp>
        <p:nvSpPr>
          <p:cNvPr id="4" name="Slide Number Placeholder 3"/>
          <p:cNvSpPr>
            <a:spLocks noGrp="1"/>
          </p:cNvSpPr>
          <p:nvPr>
            <p:ph type="sldNum" sz="quarter" idx="5"/>
          </p:nvPr>
        </p:nvSpPr>
        <p:spPr/>
        <p:txBody>
          <a:bodyPr/>
          <a:lstStyle/>
          <a:p>
            <a:fld id="{82B28CB6-B917-4A2F-BA13-8D9337A2AF35}" type="slidenum">
              <a:rPr lang="en-GB" smtClean="0"/>
              <a:t>14</a:t>
            </a:fld>
            <a:endParaRPr lang="en-GB" dirty="0"/>
          </a:p>
        </p:txBody>
      </p:sp>
      <p:sp>
        <p:nvSpPr>
          <p:cNvPr id="5" name="Header Placeholder 4">
            <a:extLst>
              <a:ext uri="{FF2B5EF4-FFF2-40B4-BE49-F238E27FC236}">
                <a16:creationId xmlns:a16="http://schemas.microsoft.com/office/drawing/2014/main" id="{B38CB6EE-3437-48E9-A7B4-C48ADCDEFC24}"/>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77071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all users interact with all of your content? You may need to rethink some of your interactive content, forms, quizzes, buttons, links and menus to ensure that they work with assistive technologies such as screen readers, voice browsers and Braille displays.</a:t>
            </a:r>
          </a:p>
        </p:txBody>
      </p:sp>
      <p:sp>
        <p:nvSpPr>
          <p:cNvPr id="4" name="Slide Number Placeholder 3"/>
          <p:cNvSpPr>
            <a:spLocks noGrp="1"/>
          </p:cNvSpPr>
          <p:nvPr>
            <p:ph type="sldNum" sz="quarter" idx="5"/>
          </p:nvPr>
        </p:nvSpPr>
        <p:spPr/>
        <p:txBody>
          <a:bodyPr/>
          <a:lstStyle/>
          <a:p>
            <a:fld id="{82B28CB6-B917-4A2F-BA13-8D9337A2AF35}" type="slidenum">
              <a:rPr lang="en-GB" smtClean="0"/>
              <a:t>15</a:t>
            </a:fld>
            <a:endParaRPr lang="en-GB" dirty="0"/>
          </a:p>
        </p:txBody>
      </p:sp>
      <p:sp>
        <p:nvSpPr>
          <p:cNvPr id="5" name="Header Placeholder 4">
            <a:extLst>
              <a:ext uri="{FF2B5EF4-FFF2-40B4-BE49-F238E27FC236}">
                <a16:creationId xmlns:a16="http://schemas.microsoft.com/office/drawing/2014/main" id="{8BC9D5AB-9259-4663-9A48-EA1041E0D6DA}"/>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76327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layout and navigation of your digital content must be clearly labelled and organised so users can understand their options and the implications of their choices. For example, it is essential that users can scan content before choosing their next step, and can confidently predict where links and menu items lead.</a:t>
            </a:r>
          </a:p>
        </p:txBody>
      </p:sp>
      <p:sp>
        <p:nvSpPr>
          <p:cNvPr id="4" name="Slide Number Placeholder 3"/>
          <p:cNvSpPr>
            <a:spLocks noGrp="1"/>
          </p:cNvSpPr>
          <p:nvPr>
            <p:ph type="sldNum" sz="quarter" idx="5"/>
          </p:nvPr>
        </p:nvSpPr>
        <p:spPr/>
        <p:txBody>
          <a:bodyPr/>
          <a:lstStyle/>
          <a:p>
            <a:fld id="{82B28CB6-B917-4A2F-BA13-8D9337A2AF35}" type="slidenum">
              <a:rPr lang="en-GB" smtClean="0"/>
              <a:t>16</a:t>
            </a:fld>
            <a:endParaRPr lang="en-GB" dirty="0"/>
          </a:p>
        </p:txBody>
      </p:sp>
      <p:sp>
        <p:nvSpPr>
          <p:cNvPr id="5" name="Header Placeholder 4">
            <a:extLst>
              <a:ext uri="{FF2B5EF4-FFF2-40B4-BE49-F238E27FC236}">
                <a16:creationId xmlns:a16="http://schemas.microsoft.com/office/drawing/2014/main" id="{52C1833E-5EA1-43A5-95D1-5F979F406754}"/>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36713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learning experience should be designed for a range of users on a range of devices, ensuring that everyone gets the same high-quality experience.</a:t>
            </a:r>
          </a:p>
        </p:txBody>
      </p:sp>
      <p:sp>
        <p:nvSpPr>
          <p:cNvPr id="4" name="Slide Number Placeholder 3"/>
          <p:cNvSpPr>
            <a:spLocks noGrp="1"/>
          </p:cNvSpPr>
          <p:nvPr>
            <p:ph type="sldNum" sz="quarter" idx="5"/>
          </p:nvPr>
        </p:nvSpPr>
        <p:spPr/>
        <p:txBody>
          <a:bodyPr/>
          <a:lstStyle/>
          <a:p>
            <a:fld id="{82B28CB6-B917-4A2F-BA13-8D9337A2AF35}" type="slidenum">
              <a:rPr lang="en-GB" smtClean="0"/>
              <a:t>17</a:t>
            </a:fld>
            <a:endParaRPr lang="en-GB" dirty="0"/>
          </a:p>
        </p:txBody>
      </p:sp>
      <p:sp>
        <p:nvSpPr>
          <p:cNvPr id="5" name="Header Placeholder 4">
            <a:extLst>
              <a:ext uri="{FF2B5EF4-FFF2-40B4-BE49-F238E27FC236}">
                <a16:creationId xmlns:a16="http://schemas.microsoft.com/office/drawing/2014/main" id="{7696ED6B-29DB-4D48-98DB-B4B870567369}"/>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709334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trike="noStrike" dirty="0"/>
              <a:t>What you need to ask first is how friendly your courses are to people with disabilities? If the answer to that question is “not very”, or you are not really sure what that means, this session is for you.</a:t>
            </a:r>
          </a:p>
          <a:p>
            <a:endParaRPr lang="en-GB" dirty="0"/>
          </a:p>
          <a:p>
            <a:r>
              <a:rPr lang="en-GB" dirty="0"/>
              <a:t>This short presentation is by no means an exhaustive list of everything that can be done. However, I do hope to take you through some common issues with advice on how you might start to tackle them. All of which are possible to investigate in a short amount of time.</a:t>
            </a:r>
          </a:p>
          <a:p>
            <a:endParaRPr lang="en-GB" dirty="0"/>
          </a:p>
          <a:p>
            <a:r>
              <a:rPr lang="en-GB" dirty="0"/>
              <a:t>If thought about early enough, a great deal can be done very quickly and easily, by using a combination of several simple design decisions and features, such as colour-blind friendliness, simple interactions, and timer-free decision making.</a:t>
            </a:r>
          </a:p>
        </p:txBody>
      </p:sp>
      <p:sp>
        <p:nvSpPr>
          <p:cNvPr id="4" name="Slide Number Placeholder 3"/>
          <p:cNvSpPr>
            <a:spLocks noGrp="1"/>
          </p:cNvSpPr>
          <p:nvPr>
            <p:ph type="sldNum" sz="quarter" idx="5"/>
          </p:nvPr>
        </p:nvSpPr>
        <p:spPr/>
        <p:txBody>
          <a:bodyPr/>
          <a:lstStyle/>
          <a:p>
            <a:fld id="{82B28CB6-B917-4A2F-BA13-8D9337A2AF35}" type="slidenum">
              <a:rPr lang="en-GB" smtClean="0"/>
              <a:t>18</a:t>
            </a:fld>
            <a:endParaRPr lang="en-GB" dirty="0"/>
          </a:p>
        </p:txBody>
      </p:sp>
      <p:sp>
        <p:nvSpPr>
          <p:cNvPr id="5" name="Header Placeholder 4">
            <a:extLst>
              <a:ext uri="{FF2B5EF4-FFF2-40B4-BE49-F238E27FC236}">
                <a16:creationId xmlns:a16="http://schemas.microsoft.com/office/drawing/2014/main" id="{A0CB7B98-242B-4F93-9C92-E7BD913E7B60}"/>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83660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your learning accessible is essential. Not only is it the right thing to do, from an ethical standpoint, </a:t>
            </a:r>
            <a:r>
              <a:rPr lang="en-GB" b="1" dirty="0"/>
              <a:t>it’s the law</a:t>
            </a:r>
            <a:r>
              <a:rPr lang="en-GB" dirty="0"/>
              <a:t>.</a:t>
            </a:r>
          </a:p>
          <a:p>
            <a:endParaRPr lang="en-GB" strike="noStrike" dirty="0"/>
          </a:p>
          <a:p>
            <a:r>
              <a:rPr lang="en-GB" strike="noStrike" dirty="0">
                <a:effectLst/>
              </a:rPr>
              <a:t>Failure to make your learning accessible can (and does) lead to fines and prosecutions. Especially in the public sector.</a:t>
            </a:r>
          </a:p>
          <a:p>
            <a:endParaRPr lang="en-GB" dirty="0"/>
          </a:p>
          <a:p>
            <a:r>
              <a:rPr lang="en-GB" dirty="0"/>
              <a:t>This does not have to be a problem for you, the content creator; in fact, it should become, if it is not already, be something that is integrated into your development process.</a:t>
            </a:r>
          </a:p>
        </p:txBody>
      </p:sp>
      <p:sp>
        <p:nvSpPr>
          <p:cNvPr id="4" name="Slide Number Placeholder 3"/>
          <p:cNvSpPr>
            <a:spLocks noGrp="1"/>
          </p:cNvSpPr>
          <p:nvPr>
            <p:ph type="sldNum" sz="quarter" idx="5"/>
          </p:nvPr>
        </p:nvSpPr>
        <p:spPr/>
        <p:txBody>
          <a:bodyPr/>
          <a:lstStyle/>
          <a:p>
            <a:fld id="{82B28CB6-B917-4A2F-BA13-8D9337A2AF35}" type="slidenum">
              <a:rPr lang="en-GB" smtClean="0"/>
              <a:t>19</a:t>
            </a:fld>
            <a:endParaRPr lang="en-GB" dirty="0"/>
          </a:p>
        </p:txBody>
      </p:sp>
      <p:sp>
        <p:nvSpPr>
          <p:cNvPr id="5" name="Header Placeholder 4">
            <a:extLst>
              <a:ext uri="{FF2B5EF4-FFF2-40B4-BE49-F238E27FC236}">
                <a16:creationId xmlns:a16="http://schemas.microsoft.com/office/drawing/2014/main" id="{E360BF71-BEFF-45EA-BB76-5332F2147244}"/>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54340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was prepared by Michael Osborne, Learning Designer at ProfitAbility Business Simulations.</a:t>
            </a:r>
          </a:p>
          <a:p>
            <a:r>
              <a:rPr lang="en-GB" dirty="0"/>
              <a:t>Michael is a white male with short dark hair, brown eyes and a beard.</a:t>
            </a:r>
          </a:p>
        </p:txBody>
      </p:sp>
      <p:sp>
        <p:nvSpPr>
          <p:cNvPr id="4" name="Slide Number Placeholder 3"/>
          <p:cNvSpPr>
            <a:spLocks noGrp="1"/>
          </p:cNvSpPr>
          <p:nvPr>
            <p:ph type="sldNum" sz="quarter" idx="5"/>
          </p:nvPr>
        </p:nvSpPr>
        <p:spPr/>
        <p:txBody>
          <a:bodyPr/>
          <a:lstStyle/>
          <a:p>
            <a:fld id="{82B28CB6-B917-4A2F-BA13-8D9337A2AF35}" type="slidenum">
              <a:rPr lang="en-GB" smtClean="0"/>
              <a:t>2</a:t>
            </a:fld>
            <a:endParaRPr lang="en-GB" dirty="0"/>
          </a:p>
        </p:txBody>
      </p:sp>
      <p:sp>
        <p:nvSpPr>
          <p:cNvPr id="5" name="Header Placeholder 4">
            <a:extLst>
              <a:ext uri="{FF2B5EF4-FFF2-40B4-BE49-F238E27FC236}">
                <a16:creationId xmlns:a16="http://schemas.microsoft.com/office/drawing/2014/main" id="{F586C54D-49A2-4129-A47A-024FC11844A6}"/>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67655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j-lt"/>
              </a:rPr>
              <a:t>What does accessible learning mean, and why is it so important?</a:t>
            </a:r>
          </a:p>
          <a:p>
            <a:r>
              <a:rPr lang="en-GB" dirty="0"/>
              <a:t>Accessible learning means that anyone, no matter their needs, is able to fully engage with your learning experience. For example, if a partially sighted person were to use your eLearning course, they should get as complete an experience as a fully sighted person.</a:t>
            </a:r>
          </a:p>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20</a:t>
            </a:fld>
            <a:endParaRPr lang="en-GB" dirty="0"/>
          </a:p>
        </p:txBody>
      </p:sp>
      <p:sp>
        <p:nvSpPr>
          <p:cNvPr id="5" name="Header Placeholder 4">
            <a:extLst>
              <a:ext uri="{FF2B5EF4-FFF2-40B4-BE49-F238E27FC236}">
                <a16:creationId xmlns:a16="http://schemas.microsoft.com/office/drawing/2014/main" id="{0DE9C926-23E6-4A51-99C5-EB1665966442}"/>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98806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a:t>
            </a:r>
            <a:r>
              <a:rPr lang="en-GB" dirty="0"/>
              <a:t> What is this mans disability? What is causing this man [Nick Bishop] to be disabled?</a:t>
            </a:r>
          </a:p>
          <a:p>
            <a:pPr marL="171450" indent="-171450">
              <a:buFont typeface="Arial" panose="020B0604020202020204" pitchFamily="34" charset="0"/>
              <a:buChar char="•"/>
            </a:pPr>
            <a:r>
              <a:rPr lang="en-GB" b="1" dirty="0"/>
              <a:t>Incorrect Answer: </a:t>
            </a:r>
            <a:r>
              <a:rPr lang="en-GB" dirty="0"/>
              <a:t>He is in a wheelchair</a:t>
            </a:r>
          </a:p>
          <a:p>
            <a:pPr marL="628650" lvl="1" indent="-171450">
              <a:buFont typeface="Arial" panose="020B0604020202020204" pitchFamily="34" charset="0"/>
              <a:buChar char="•"/>
            </a:pPr>
            <a:r>
              <a:rPr lang="en-GB" b="1" dirty="0"/>
              <a:t>Response: </a:t>
            </a:r>
            <a:r>
              <a:rPr lang="en-GB" dirty="0"/>
              <a:t>Yes, he is in a wheelchair. Being in a wheelchair is not a disability.</a:t>
            </a:r>
            <a:br>
              <a:rPr lang="en-GB" dirty="0"/>
            </a:br>
            <a:r>
              <a:rPr lang="en-GB" dirty="0"/>
              <a:t>A wheelchair is a piece of </a:t>
            </a:r>
            <a:r>
              <a:rPr lang="en-GB" b="1" dirty="0"/>
              <a:t>assistive technology</a:t>
            </a:r>
            <a:r>
              <a:rPr lang="en-GB" dirty="0"/>
              <a:t>. – The opposite of a disability. It is what is allowing him to go about his day in a normal way.</a:t>
            </a:r>
          </a:p>
          <a:p>
            <a:pPr marL="171450" indent="-171450">
              <a:buFont typeface="Arial" panose="020B0604020202020204" pitchFamily="34" charset="0"/>
              <a:buChar char="•"/>
            </a:pPr>
            <a:r>
              <a:rPr lang="en-GB" b="1" dirty="0"/>
              <a:t>Incorrect Answer: </a:t>
            </a:r>
            <a:r>
              <a:rPr lang="en-GB" dirty="0"/>
              <a:t>He has cerebral palsy </a:t>
            </a:r>
          </a:p>
          <a:p>
            <a:pPr marL="628650" lvl="1" indent="-171450">
              <a:buFont typeface="Arial" panose="020B0604020202020204" pitchFamily="34" charset="0"/>
              <a:buChar char="•"/>
            </a:pPr>
            <a:r>
              <a:rPr lang="en-GB" b="1" dirty="0"/>
              <a:t>Response: </a:t>
            </a:r>
            <a:r>
              <a:rPr lang="en-GB" dirty="0"/>
              <a:t>Yes, he has cerebral palsy. Cerebral palsy is a </a:t>
            </a:r>
            <a:r>
              <a:rPr lang="en-GB" b="1" dirty="0"/>
              <a:t>medical condition</a:t>
            </a:r>
            <a:r>
              <a:rPr lang="en-GB" dirty="0"/>
              <a:t>, not a disability.</a:t>
            </a:r>
            <a:br>
              <a:rPr lang="en-GB" dirty="0"/>
            </a:br>
            <a:r>
              <a:rPr lang="en-GB" dirty="0"/>
              <a:t>A disability occurs when a medical condition interacts with some </a:t>
            </a:r>
            <a:r>
              <a:rPr lang="en-GB" b="1" dirty="0"/>
              <a:t>kind of barrier</a:t>
            </a:r>
            <a:r>
              <a:rPr lang="en-GB" dirty="0"/>
              <a:t> resulting in some kind of </a:t>
            </a:r>
            <a:r>
              <a:rPr lang="en-GB" b="1" dirty="0"/>
              <a:t>difficulty</a:t>
            </a:r>
            <a:r>
              <a:rPr lang="en-GB" dirty="0"/>
              <a:t> in going about day to day life.</a:t>
            </a:r>
          </a:p>
          <a:p>
            <a:pPr marL="171450" indent="-171450">
              <a:buFont typeface="Arial" panose="020B0604020202020204" pitchFamily="34" charset="0"/>
              <a:buChar char="•"/>
            </a:pPr>
            <a:r>
              <a:rPr lang="en-GB" b="1" dirty="0"/>
              <a:t>Correct answer: </a:t>
            </a:r>
            <a:r>
              <a:rPr lang="en-GB" dirty="0"/>
              <a:t>In picture, thing causing man to be disabled is the steps.</a:t>
            </a:r>
          </a:p>
          <a:p>
            <a:pPr marL="628650" lvl="1" indent="-171450">
              <a:buFont typeface="Arial" panose="020B0604020202020204" pitchFamily="34" charset="0"/>
              <a:buChar char="•"/>
            </a:pPr>
            <a:r>
              <a:rPr lang="en-GB" b="1" dirty="0"/>
              <a:t>Explanation: </a:t>
            </a:r>
            <a:r>
              <a:rPr lang="en-GB" dirty="0"/>
              <a:t>Up until the point he tried to enter the bar, he was going about his day in general just fine.</a:t>
            </a:r>
            <a:br>
              <a:rPr lang="en-GB" dirty="0"/>
            </a:br>
            <a:r>
              <a:rPr lang="en-GB" b="1" dirty="0"/>
              <a:t>Barriers are nearly always man made </a:t>
            </a:r>
            <a:r>
              <a:rPr lang="en-GB" dirty="0"/>
              <a:t>– when designer decided it should be this way.</a:t>
            </a:r>
            <a:br>
              <a:rPr lang="en-GB" dirty="0"/>
            </a:br>
            <a:r>
              <a:rPr lang="en-GB" dirty="0"/>
              <a:t>By effect, designer was causing disability. </a:t>
            </a:r>
            <a:br>
              <a:rPr lang="en-GB" dirty="0"/>
            </a:br>
            <a:r>
              <a:rPr lang="en-GB" dirty="0"/>
              <a:t>If we’re aware of these situations, we can </a:t>
            </a:r>
            <a:r>
              <a:rPr lang="en-GB" b="1" dirty="0"/>
              <a:t>avoid them </a:t>
            </a:r>
            <a:r>
              <a:rPr lang="en-GB" dirty="0"/>
              <a:t>or </a:t>
            </a:r>
            <a:r>
              <a:rPr lang="en-GB" b="1" dirty="0"/>
              <a:t>remove them</a:t>
            </a:r>
            <a:r>
              <a:rPr lang="en-GB" dirty="0"/>
              <a:t>. Avoid these disabling situations from occurring. This is what is known as accessibility.</a:t>
            </a:r>
          </a:p>
          <a:p>
            <a:endParaRPr lang="en-GB" dirty="0"/>
          </a:p>
          <a:p>
            <a:r>
              <a:rPr lang="en-GB" dirty="0"/>
              <a:t>The thing with disabilities is we tend to think of extreme disabilities – someone who as been blind since birth, someone who can’t hear at all.</a:t>
            </a:r>
          </a:p>
          <a:p>
            <a:r>
              <a:rPr lang="en-GB" dirty="0"/>
              <a:t>In fact the vast majority of disabilities are subtle and perhaps more temporary.</a:t>
            </a:r>
          </a:p>
          <a:p>
            <a:pPr marL="171450" indent="-171450">
              <a:buFont typeface="Arial" panose="020B0604020202020204" pitchFamily="34" charset="0"/>
              <a:buChar char="•"/>
            </a:pPr>
            <a:r>
              <a:rPr lang="en-GB" dirty="0"/>
              <a:t>A broken arm</a:t>
            </a:r>
          </a:p>
          <a:p>
            <a:pPr marL="171450" indent="-171450">
              <a:buFont typeface="Arial" panose="020B0604020202020204" pitchFamily="34" charset="0"/>
              <a:buChar char="•"/>
            </a:pPr>
            <a:r>
              <a:rPr lang="en-GB" dirty="0"/>
              <a:t>Limited vision/ cataracts</a:t>
            </a:r>
          </a:p>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21</a:t>
            </a:fld>
            <a:endParaRPr lang="en-GB" dirty="0"/>
          </a:p>
        </p:txBody>
      </p:sp>
      <p:sp>
        <p:nvSpPr>
          <p:cNvPr id="5" name="Header Placeholder 4">
            <a:extLst>
              <a:ext uri="{FF2B5EF4-FFF2-40B4-BE49-F238E27FC236}">
                <a16:creationId xmlns:a16="http://schemas.microsoft.com/office/drawing/2014/main" id="{A7ACA9D7-DE5A-4C4A-A776-CEE7E5AE3924}"/>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434803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dirty="0"/>
              <a:t>Learning Experiences for All: A beginner's guide to Accessibility</a:t>
            </a:r>
          </a:p>
        </p:txBody>
      </p:sp>
      <p:sp>
        <p:nvSpPr>
          <p:cNvPr id="5" name="Slide Number Placeholder 4"/>
          <p:cNvSpPr>
            <a:spLocks noGrp="1"/>
          </p:cNvSpPr>
          <p:nvPr>
            <p:ph type="sldNum" sz="quarter" idx="5"/>
          </p:nvPr>
        </p:nvSpPr>
        <p:spPr/>
        <p:txBody>
          <a:bodyPr/>
          <a:lstStyle/>
          <a:p>
            <a:fld id="{82B28CB6-B917-4A2F-BA13-8D9337A2AF35}" type="slidenum">
              <a:rPr lang="en-GB" smtClean="0"/>
              <a:t>22</a:t>
            </a:fld>
            <a:endParaRPr lang="en-GB" dirty="0"/>
          </a:p>
        </p:txBody>
      </p:sp>
    </p:spTree>
    <p:extLst>
      <p:ext uri="{BB962C8B-B14F-4D97-AF65-F5344CB8AC3E}">
        <p14:creationId xmlns:p14="http://schemas.microsoft.com/office/powerpoint/2010/main" val="3530293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23</a:t>
            </a:fld>
            <a:endParaRPr lang="en-GB" dirty="0"/>
          </a:p>
        </p:txBody>
      </p:sp>
      <p:sp>
        <p:nvSpPr>
          <p:cNvPr id="5" name="Header Placeholder 4">
            <a:extLst>
              <a:ext uri="{FF2B5EF4-FFF2-40B4-BE49-F238E27FC236}">
                <a16:creationId xmlns:a16="http://schemas.microsoft.com/office/drawing/2014/main" id="{B6C9D54B-1C81-4D7B-BB54-3A8CABDCB6B8}"/>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816166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accessible eLearning can be treated in three ways:</a:t>
            </a:r>
          </a:p>
          <a:p>
            <a:pPr marL="171450" indent="-171450">
              <a:buFont typeface="Arial" panose="020B0604020202020204" pitchFamily="34" charset="0"/>
              <a:buChar char="•"/>
            </a:pPr>
            <a:r>
              <a:rPr lang="en-GB" b="1" dirty="0"/>
              <a:t>Do the minimum </a:t>
            </a:r>
            <a:r>
              <a:rPr lang="en-GB" dirty="0"/>
              <a:t>amount of work to ensure your content passes basic accessibility requirements</a:t>
            </a:r>
          </a:p>
          <a:p>
            <a:pPr marL="171450" indent="-171450">
              <a:buFont typeface="Arial" panose="020B0604020202020204" pitchFamily="34" charset="0"/>
              <a:buChar char="•"/>
            </a:pPr>
            <a:r>
              <a:rPr lang="en-GB" dirty="0"/>
              <a:t>Create one non-accessible version of your learning experience, and then </a:t>
            </a:r>
            <a:r>
              <a:rPr lang="en-GB" b="1" dirty="0"/>
              <a:t>alternative versions</a:t>
            </a:r>
            <a:r>
              <a:rPr lang="en-GB" dirty="0"/>
              <a:t> that do meet accessibility guidelines</a:t>
            </a:r>
          </a:p>
          <a:p>
            <a:pPr marL="171450" indent="-171450">
              <a:buFont typeface="Arial" panose="020B0604020202020204" pitchFamily="34" charset="0"/>
              <a:buChar char="•"/>
            </a:pPr>
            <a:r>
              <a:rPr lang="en-GB" dirty="0"/>
              <a:t>Work accessibility into everything you do, by default</a:t>
            </a:r>
          </a:p>
          <a:p>
            <a:endParaRPr lang="en-GB" dirty="0"/>
          </a:p>
          <a:p>
            <a:r>
              <a:rPr lang="en-GB" dirty="0"/>
              <a:t>From a cost/financial perspective, it makes sense to create a single learning resource that can be accessed by </a:t>
            </a:r>
            <a:r>
              <a:rPr lang="en-GB" u="sng" dirty="0"/>
              <a:t>everyone</a:t>
            </a:r>
            <a:r>
              <a:rPr lang="en-GB" dirty="0"/>
              <a:t>. The alternative is to create alternative versions of the course at a later date – effectively duplicating the effort and expense and a creating a greater overhead when it comes to later maintaining multiple versions.</a:t>
            </a:r>
          </a:p>
        </p:txBody>
      </p:sp>
      <p:sp>
        <p:nvSpPr>
          <p:cNvPr id="4" name="Slide Number Placeholder 3"/>
          <p:cNvSpPr>
            <a:spLocks noGrp="1"/>
          </p:cNvSpPr>
          <p:nvPr>
            <p:ph type="sldNum" sz="quarter" idx="5"/>
          </p:nvPr>
        </p:nvSpPr>
        <p:spPr/>
        <p:txBody>
          <a:bodyPr/>
          <a:lstStyle/>
          <a:p>
            <a:fld id="{82B28CB6-B917-4A2F-BA13-8D9337A2AF35}" type="slidenum">
              <a:rPr lang="en-GB" smtClean="0"/>
              <a:t>24</a:t>
            </a:fld>
            <a:endParaRPr lang="en-GB" dirty="0"/>
          </a:p>
        </p:txBody>
      </p:sp>
      <p:sp>
        <p:nvSpPr>
          <p:cNvPr id="5" name="Header Placeholder 4">
            <a:extLst>
              <a:ext uri="{FF2B5EF4-FFF2-40B4-BE49-F238E27FC236}">
                <a16:creationId xmlns:a16="http://schemas.microsoft.com/office/drawing/2014/main" id="{27D8F039-F2E1-4AE4-862D-AE9622BC964E}"/>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16159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25</a:t>
            </a:fld>
            <a:endParaRPr lang="en-GB" dirty="0"/>
          </a:p>
        </p:txBody>
      </p:sp>
      <p:sp>
        <p:nvSpPr>
          <p:cNvPr id="5" name="Header Placeholder 4">
            <a:extLst>
              <a:ext uri="{FF2B5EF4-FFF2-40B4-BE49-F238E27FC236}">
                <a16:creationId xmlns:a16="http://schemas.microsoft.com/office/drawing/2014/main" id="{6DF8A2B0-29FA-4094-BAC2-D2EF4008DA1A}"/>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621249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 of the UK population (11.5 million people) and somewhere </a:t>
            </a:r>
            <a:r>
              <a:rPr lang="en-GB" b="1" dirty="0"/>
              <a:t>between 5-10% of the global population (around 700 million people) experience dyslexia</a:t>
            </a:r>
            <a:r>
              <a:rPr lang="en-GB" dirty="0"/>
              <a:t> – making it one of the most common forms of learning challenges today.</a:t>
            </a:r>
          </a:p>
        </p:txBody>
      </p:sp>
      <p:sp>
        <p:nvSpPr>
          <p:cNvPr id="4" name="Slide Number Placeholder 3"/>
          <p:cNvSpPr>
            <a:spLocks noGrp="1"/>
          </p:cNvSpPr>
          <p:nvPr>
            <p:ph type="sldNum" sz="quarter" idx="5"/>
          </p:nvPr>
        </p:nvSpPr>
        <p:spPr/>
        <p:txBody>
          <a:bodyPr/>
          <a:lstStyle/>
          <a:p>
            <a:fld id="{82B28CB6-B917-4A2F-BA13-8D9337A2AF35}" type="slidenum">
              <a:rPr lang="en-GB" smtClean="0"/>
              <a:t>26</a:t>
            </a:fld>
            <a:endParaRPr lang="en-GB" dirty="0"/>
          </a:p>
        </p:txBody>
      </p:sp>
      <p:sp>
        <p:nvSpPr>
          <p:cNvPr id="5" name="Header Placeholder 4">
            <a:extLst>
              <a:ext uri="{FF2B5EF4-FFF2-40B4-BE49-F238E27FC236}">
                <a16:creationId xmlns:a16="http://schemas.microsoft.com/office/drawing/2014/main" id="{FBAFA93C-8CBF-4820-A33E-EC77119176F6}"/>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298987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a:t>
            </a:r>
            <a:r>
              <a:rPr lang="en-GB" b="1" dirty="0"/>
              <a:t>visual stress </a:t>
            </a:r>
            <a:r>
              <a:rPr lang="en-GB" dirty="0"/>
              <a:t>may look like. It causes an alteration in visual perception, leading to </a:t>
            </a:r>
            <a:r>
              <a:rPr lang="en-GB" b="1" dirty="0"/>
              <a:t>visual distortion</a:t>
            </a:r>
            <a:r>
              <a:rPr lang="en-GB" dirty="0"/>
              <a:t>:</a:t>
            </a:r>
          </a:p>
          <a:p>
            <a:pPr marL="171450" indent="-171450">
              <a:buFont typeface="Arial" panose="020B0604020202020204" pitchFamily="34" charset="0"/>
              <a:buChar char="•"/>
            </a:pPr>
            <a:r>
              <a:rPr lang="en-GB" dirty="0"/>
              <a:t>Jumping text</a:t>
            </a:r>
          </a:p>
          <a:p>
            <a:pPr marL="171450" indent="-171450">
              <a:buFont typeface="Arial" panose="020B0604020202020204" pitchFamily="34" charset="0"/>
              <a:buChar char="•"/>
            </a:pPr>
            <a:r>
              <a:rPr lang="en-GB" dirty="0"/>
              <a:t>Swirling effects</a:t>
            </a:r>
          </a:p>
          <a:p>
            <a:pPr marL="171450" indent="-171450">
              <a:buFont typeface="Arial" panose="020B0604020202020204" pitchFamily="34" charset="0"/>
              <a:buChar char="•"/>
            </a:pPr>
            <a:r>
              <a:rPr lang="en-GB" dirty="0"/>
              <a:t>Shimmering colours</a:t>
            </a:r>
          </a:p>
          <a:p>
            <a:pPr marL="171450" indent="-171450">
              <a:buFont typeface="Arial" panose="020B0604020202020204" pitchFamily="34" charset="0"/>
              <a:buChar char="•"/>
            </a:pPr>
            <a:r>
              <a:rPr lang="en-GB" dirty="0"/>
              <a:t>“White rivers”</a:t>
            </a:r>
          </a:p>
          <a:p>
            <a:pPr marL="171450" indent="-171450">
              <a:buFont typeface="Arial" panose="020B0604020202020204" pitchFamily="34" charset="0"/>
              <a:buChar char="•"/>
            </a:pPr>
            <a:r>
              <a:rPr lang="en-GB" dirty="0"/>
              <a:t>Double, or blurred, vision</a:t>
            </a:r>
          </a:p>
        </p:txBody>
      </p:sp>
      <p:sp>
        <p:nvSpPr>
          <p:cNvPr id="4" name="Slide Number Placeholder 3"/>
          <p:cNvSpPr>
            <a:spLocks noGrp="1"/>
          </p:cNvSpPr>
          <p:nvPr>
            <p:ph type="sldNum" sz="quarter" idx="5"/>
          </p:nvPr>
        </p:nvSpPr>
        <p:spPr/>
        <p:txBody>
          <a:bodyPr/>
          <a:lstStyle/>
          <a:p>
            <a:fld id="{82B28CB6-B917-4A2F-BA13-8D9337A2AF35}" type="slidenum">
              <a:rPr lang="en-GB" smtClean="0"/>
              <a:t>27</a:t>
            </a:fld>
            <a:endParaRPr lang="en-GB" dirty="0"/>
          </a:p>
        </p:txBody>
      </p:sp>
      <p:sp>
        <p:nvSpPr>
          <p:cNvPr id="5" name="Header Placeholder 4">
            <a:extLst>
              <a:ext uri="{FF2B5EF4-FFF2-40B4-BE49-F238E27FC236}">
                <a16:creationId xmlns:a16="http://schemas.microsoft.com/office/drawing/2014/main" id="{CC6204AC-E64B-4CBB-BB13-A63E05A8F00A}"/>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07171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Use </a:t>
            </a:r>
            <a:r>
              <a:rPr lang="en-GB" b="1" dirty="0"/>
              <a:t>simple fonts </a:t>
            </a:r>
            <a:r>
              <a:rPr lang="en-GB" dirty="0"/>
              <a:t>that are easy to read and clearly visible, with proper spacing and alignments.</a:t>
            </a:r>
          </a:p>
          <a:p>
            <a:pPr marL="171450" indent="-171450">
              <a:buFont typeface="Arial" panose="020B0604020202020204" pitchFamily="34" charset="0"/>
              <a:buChar char="•"/>
            </a:pPr>
            <a:r>
              <a:rPr lang="en-GB" dirty="0"/>
              <a:t>Stick to Sans Serif fonts. i.e. </a:t>
            </a:r>
            <a:r>
              <a:rPr lang="en-GB" dirty="0">
                <a:latin typeface="Trebuchet MS" panose="020B0603020202020204" pitchFamily="34" charset="0"/>
              </a:rPr>
              <a:t>Trebuchet</a:t>
            </a:r>
            <a:r>
              <a:rPr lang="en-GB" dirty="0"/>
              <a:t>, </a:t>
            </a:r>
            <a:r>
              <a:rPr lang="en-GB" dirty="0">
                <a:latin typeface="+mj-lt"/>
              </a:rPr>
              <a:t>Arial</a:t>
            </a:r>
            <a:r>
              <a:rPr lang="en-GB" dirty="0"/>
              <a:t>, or Verdana</a:t>
            </a:r>
          </a:p>
          <a:p>
            <a:pPr marL="171450" indent="-171450">
              <a:buFont typeface="Arial" panose="020B0604020202020204" pitchFamily="34" charset="0"/>
              <a:buChar char="•"/>
            </a:pPr>
            <a:r>
              <a:rPr lang="en-GB" dirty="0"/>
              <a:t>Keep fonts at least 14pt in size, and no smaller than 28pt in presentations. This will make your content easier on the eyes.</a:t>
            </a:r>
          </a:p>
          <a:p>
            <a:pPr marL="171450" indent="-171450">
              <a:buFont typeface="Arial" panose="020B0604020202020204" pitchFamily="34" charset="0"/>
              <a:buChar char="•"/>
            </a:pPr>
            <a:r>
              <a:rPr lang="en-GB" dirty="0"/>
              <a:t>If you need to highlight a word or sentence in your content, use </a:t>
            </a:r>
            <a:r>
              <a:rPr lang="en-GB" b="1" dirty="0"/>
              <a:t>bold</a:t>
            </a:r>
            <a:r>
              <a:rPr lang="en-GB" dirty="0"/>
              <a:t> rather than </a:t>
            </a:r>
            <a:r>
              <a:rPr lang="en-GB" i="1" u="none" dirty="0"/>
              <a:t>italics</a:t>
            </a:r>
            <a:r>
              <a:rPr lang="en-GB" dirty="0"/>
              <a:t> for emphasis. </a:t>
            </a:r>
            <a:r>
              <a:rPr lang="en-GB" i="1" dirty="0"/>
              <a:t>Italics</a:t>
            </a:r>
            <a:r>
              <a:rPr lang="en-GB" dirty="0"/>
              <a:t> can make words and letters appear distorted, which makes them more difficult to read.</a:t>
            </a:r>
          </a:p>
          <a:p>
            <a:pPr marL="171450" indent="-171450">
              <a:buFont typeface="Arial" panose="020B0604020202020204" pitchFamily="34" charset="0"/>
              <a:buChar char="•"/>
            </a:pPr>
            <a:r>
              <a:rPr lang="en-GB" b="1" dirty="0"/>
              <a:t>Include a lot of white space</a:t>
            </a:r>
            <a:r>
              <a:rPr lang="en-GB" dirty="0"/>
              <a:t>. For example, add 2 spaces between paragraphs, and </a:t>
            </a:r>
            <a:r>
              <a:rPr lang="en-GB" b="1" dirty="0"/>
              <a:t>keep paragraphs short</a:t>
            </a:r>
            <a:r>
              <a:rPr lang="en-GB" dirty="0"/>
              <a:t>. This helps keep sections distinct from each other.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28</a:t>
            </a:fld>
            <a:endParaRPr lang="en-GB" dirty="0"/>
          </a:p>
        </p:txBody>
      </p:sp>
      <p:sp>
        <p:nvSpPr>
          <p:cNvPr id="5" name="Header Placeholder 4">
            <a:extLst>
              <a:ext uri="{FF2B5EF4-FFF2-40B4-BE49-F238E27FC236}">
                <a16:creationId xmlns:a16="http://schemas.microsoft.com/office/drawing/2014/main" id="{9E4E82B7-AF04-457B-A2DC-C8CCBB6E1D7E}"/>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6181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Colours can cause problems for colour-blind learners, so ensure you </a:t>
            </a:r>
            <a:r>
              <a:rPr lang="en-GB" b="1" dirty="0"/>
              <a:t>label images appropriately</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Never use colour alone to convey content or meaning</a:t>
            </a:r>
            <a:r>
              <a:rPr lang="en-GB" dirty="0"/>
              <a:t>. Whilst colour provides great design advantages, it can be ineffective when it is relied on to convey content.</a:t>
            </a:r>
            <a:endParaRPr lang="en-GB" b="1" dirty="0"/>
          </a:p>
          <a:p>
            <a:endParaRPr lang="en-GB" b="1" dirty="0"/>
          </a:p>
          <a:p>
            <a:r>
              <a:rPr lang="en-GB" b="0" dirty="0"/>
              <a:t>That said, </a:t>
            </a:r>
            <a:r>
              <a:rPr lang="en-GB" b="1" dirty="0"/>
              <a:t>don’t be afraid to use colour</a:t>
            </a:r>
            <a:r>
              <a:rPr lang="en-GB" dirty="0"/>
              <a:t>. Colour should not be a design element that is avoided. Colour is an element of visual communication that can enhances design, identity and usability.</a:t>
            </a:r>
          </a:p>
          <a:p>
            <a:endParaRPr lang="en-GB" dirty="0"/>
          </a:p>
          <a:p>
            <a:r>
              <a:rPr lang="en-GB" dirty="0"/>
              <a:t>Rather than avoid it, think of colour as a means to enhance and enliven the display of a page. </a:t>
            </a:r>
            <a:r>
              <a:rPr lang="en-GB" dirty="0">
                <a:effectLst/>
                <a:ea typeface="Verdana" panose="020B0604030504040204" pitchFamily="34" charset="0"/>
                <a:cs typeface="Times New Roman" panose="02020603050405020304" pitchFamily="18" charset="0"/>
              </a:rPr>
              <a:t>When used as a supplement, rather than on its own, it can be a great benefit to everyone!</a:t>
            </a:r>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29</a:t>
            </a:fld>
            <a:endParaRPr lang="en-GB" dirty="0"/>
          </a:p>
        </p:txBody>
      </p:sp>
      <p:sp>
        <p:nvSpPr>
          <p:cNvPr id="5" name="Header Placeholder 4">
            <a:extLst>
              <a:ext uri="{FF2B5EF4-FFF2-40B4-BE49-F238E27FC236}">
                <a16:creationId xmlns:a16="http://schemas.microsoft.com/office/drawing/2014/main" id="{EC414840-7E16-48D9-8AEB-5A7E6A1D0517}"/>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32351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 was a child at school, about the age of 9 or 10 years old, I recall my best friend drawing an amazing picture of Scooby Doo. It took him quite some time to draw, so what happened next surprised me. He picked up his crayons and proceeded to colour him in green – instead of brown like I had expected.</a:t>
            </a:r>
          </a:p>
          <a:p>
            <a:endParaRPr lang="en-GB" dirty="0"/>
          </a:p>
          <a:p>
            <a:r>
              <a:rPr lang="en-GB" dirty="0"/>
              <a:t>When I asked him why he had done it, he got quite upset. He knew Scooby Doo should be brown, he just couldn’t see this difference. That’s when I learned he was colour blind.</a:t>
            </a:r>
          </a:p>
        </p:txBody>
      </p:sp>
      <p:sp>
        <p:nvSpPr>
          <p:cNvPr id="4" name="Slide Number Placeholder 3"/>
          <p:cNvSpPr>
            <a:spLocks noGrp="1"/>
          </p:cNvSpPr>
          <p:nvPr>
            <p:ph type="sldNum" sz="quarter" idx="5"/>
          </p:nvPr>
        </p:nvSpPr>
        <p:spPr/>
        <p:txBody>
          <a:bodyPr/>
          <a:lstStyle/>
          <a:p>
            <a:fld id="{82B28CB6-B917-4A2F-BA13-8D9337A2AF35}" type="slidenum">
              <a:rPr lang="en-GB" smtClean="0"/>
              <a:t>3</a:t>
            </a:fld>
            <a:endParaRPr lang="en-GB" dirty="0"/>
          </a:p>
        </p:txBody>
      </p:sp>
      <p:sp>
        <p:nvSpPr>
          <p:cNvPr id="5" name="Header Placeholder 4">
            <a:extLst>
              <a:ext uri="{FF2B5EF4-FFF2-40B4-BE49-F238E27FC236}">
                <a16:creationId xmlns:a16="http://schemas.microsoft.com/office/drawing/2014/main" id="{F586C54D-49A2-4129-A47A-024FC11844A6}"/>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4169233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dirty="0"/>
              <a:t>Learning Experiences for All: A beginner's guide to Accessibility</a:t>
            </a:r>
          </a:p>
        </p:txBody>
      </p:sp>
      <p:sp>
        <p:nvSpPr>
          <p:cNvPr id="5" name="Slide Number Placeholder 4"/>
          <p:cNvSpPr>
            <a:spLocks noGrp="1"/>
          </p:cNvSpPr>
          <p:nvPr>
            <p:ph type="sldNum" sz="quarter" idx="5"/>
          </p:nvPr>
        </p:nvSpPr>
        <p:spPr/>
        <p:txBody>
          <a:bodyPr/>
          <a:lstStyle/>
          <a:p>
            <a:fld id="{82B28CB6-B917-4A2F-BA13-8D9337A2AF35}" type="slidenum">
              <a:rPr lang="en-GB" smtClean="0"/>
              <a:t>30</a:t>
            </a:fld>
            <a:endParaRPr lang="en-GB" dirty="0"/>
          </a:p>
        </p:txBody>
      </p:sp>
    </p:spTree>
    <p:extLst>
      <p:ext uri="{BB962C8B-B14F-4D97-AF65-F5344CB8AC3E}">
        <p14:creationId xmlns:p14="http://schemas.microsoft.com/office/powerpoint/2010/main" val="2150037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dirty="0"/>
              <a:t>Learning Experiences for All: A beginner's guide to Accessibility</a:t>
            </a:r>
          </a:p>
        </p:txBody>
      </p:sp>
      <p:sp>
        <p:nvSpPr>
          <p:cNvPr id="5" name="Slide Number Placeholder 4"/>
          <p:cNvSpPr>
            <a:spLocks noGrp="1"/>
          </p:cNvSpPr>
          <p:nvPr>
            <p:ph type="sldNum" sz="quarter" idx="5"/>
          </p:nvPr>
        </p:nvSpPr>
        <p:spPr/>
        <p:txBody>
          <a:bodyPr/>
          <a:lstStyle/>
          <a:p>
            <a:fld id="{82B28CB6-B917-4A2F-BA13-8D9337A2AF35}" type="slidenum">
              <a:rPr lang="en-GB" smtClean="0"/>
              <a:t>31</a:t>
            </a:fld>
            <a:endParaRPr lang="en-GB" dirty="0"/>
          </a:p>
        </p:txBody>
      </p:sp>
    </p:spTree>
    <p:extLst>
      <p:ext uri="{BB962C8B-B14F-4D97-AF65-F5344CB8AC3E}">
        <p14:creationId xmlns:p14="http://schemas.microsoft.com/office/powerpoint/2010/main" val="1087367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32</a:t>
            </a:fld>
            <a:endParaRPr lang="en-GB" dirty="0"/>
          </a:p>
        </p:txBody>
      </p:sp>
      <p:sp>
        <p:nvSpPr>
          <p:cNvPr id="5" name="Header Placeholder 4">
            <a:extLst>
              <a:ext uri="{FF2B5EF4-FFF2-40B4-BE49-F238E27FC236}">
                <a16:creationId xmlns:a16="http://schemas.microsoft.com/office/drawing/2014/main" id="{10141286-EB92-4568-B38B-9DF266F702F5}"/>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974827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Check your colour contrast</a:t>
            </a:r>
          </a:p>
          <a:p>
            <a:endParaRPr lang="en-GB" b="0" dirty="0"/>
          </a:p>
          <a:p>
            <a:r>
              <a:rPr lang="en-GB" b="0" dirty="0"/>
              <a:t>Contrast is key to the readability of text. </a:t>
            </a:r>
            <a:r>
              <a:rPr lang="en-GB" b="1" dirty="0"/>
              <a:t>Ensure that contrast is high</a:t>
            </a:r>
            <a:r>
              <a:rPr lang="en-GB" b="0" dirty="0"/>
              <a:t>, either by using very different tones or very different colours. (Again, consider boosting your text size too, to improve legibility.)</a:t>
            </a:r>
          </a:p>
          <a:p>
            <a:endParaRPr lang="en-GB" b="0" dirty="0"/>
          </a:p>
          <a:p>
            <a:r>
              <a:rPr lang="en-GB" b="0" dirty="0"/>
              <a:t>However, contrast can be too high. For example, if you are using a white background, use dark grey text instead of black text. Similarly, if your background is black, use light grey text rather than white text.</a:t>
            </a:r>
          </a:p>
          <a:p>
            <a:endParaRPr lang="en-GB" b="0" dirty="0"/>
          </a:p>
          <a:p>
            <a:r>
              <a:rPr lang="en-GB" b="0" dirty="0"/>
              <a:t>If you are placing text on a background image, then use a coloured tint to knock back the image so the text stands out as clearly as possible – try to avoid placing text over busy backgrounds! Effective colour contrast will make any text far easier to read for individuals who are partially sighted or colour blind.</a:t>
            </a:r>
          </a:p>
        </p:txBody>
      </p:sp>
      <p:sp>
        <p:nvSpPr>
          <p:cNvPr id="4" name="Slide Number Placeholder 3"/>
          <p:cNvSpPr>
            <a:spLocks noGrp="1"/>
          </p:cNvSpPr>
          <p:nvPr>
            <p:ph type="sldNum" sz="quarter" idx="5"/>
          </p:nvPr>
        </p:nvSpPr>
        <p:spPr/>
        <p:txBody>
          <a:bodyPr/>
          <a:lstStyle/>
          <a:p>
            <a:fld id="{82B28CB6-B917-4A2F-BA13-8D9337A2AF35}" type="slidenum">
              <a:rPr lang="en-GB" smtClean="0"/>
              <a:t>33</a:t>
            </a:fld>
            <a:endParaRPr lang="en-GB" dirty="0"/>
          </a:p>
        </p:txBody>
      </p:sp>
      <p:sp>
        <p:nvSpPr>
          <p:cNvPr id="5" name="Header Placeholder 4">
            <a:extLst>
              <a:ext uri="{FF2B5EF4-FFF2-40B4-BE49-F238E27FC236}">
                <a16:creationId xmlns:a16="http://schemas.microsoft.com/office/drawing/2014/main" id="{F9A30D6B-D4E3-4140-92A6-981B2B43242A}"/>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435915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well-designed graph or table with a range of distinct colours may look great, but it is not heavily accessible. </a:t>
            </a:r>
          </a:p>
          <a:p>
            <a:endParaRPr lang="en-GB" i="1" dirty="0"/>
          </a:p>
          <a:p>
            <a:r>
              <a:rPr lang="en-GB" i="1" dirty="0"/>
              <a:t>“When designing visual aids, using a variety of colours might seem like a good idea at first, but it can make it a lot harder for people with colour blindness to interpret the data.” </a:t>
            </a:r>
            <a:r>
              <a:rPr lang="en-GB" dirty="0"/>
              <a:t>(Steve Shoger, Designer)</a:t>
            </a:r>
          </a:p>
          <a:p>
            <a:endParaRPr lang="en-GB" dirty="0"/>
          </a:p>
          <a:p>
            <a:r>
              <a:rPr lang="en-GB" dirty="0"/>
              <a:t>Instead, </a:t>
            </a:r>
            <a:r>
              <a:rPr lang="en-GB" b="1" dirty="0"/>
              <a:t>try using multiple shades of the same hue</a:t>
            </a:r>
            <a:r>
              <a:rPr lang="en-GB" dirty="0"/>
              <a:t>. It is much more accessible. Some would argue it looks better. You might also consider identifiers, symbols or patterns.</a:t>
            </a:r>
          </a:p>
        </p:txBody>
      </p:sp>
      <p:sp>
        <p:nvSpPr>
          <p:cNvPr id="4" name="Slide Number Placeholder 3"/>
          <p:cNvSpPr>
            <a:spLocks noGrp="1"/>
          </p:cNvSpPr>
          <p:nvPr>
            <p:ph type="sldNum" sz="quarter" idx="5"/>
          </p:nvPr>
        </p:nvSpPr>
        <p:spPr/>
        <p:txBody>
          <a:bodyPr/>
          <a:lstStyle/>
          <a:p>
            <a:fld id="{82B28CB6-B917-4A2F-BA13-8D9337A2AF35}" type="slidenum">
              <a:rPr lang="en-GB" smtClean="0"/>
              <a:t>34</a:t>
            </a:fld>
            <a:endParaRPr lang="en-GB" dirty="0"/>
          </a:p>
        </p:txBody>
      </p:sp>
      <p:sp>
        <p:nvSpPr>
          <p:cNvPr id="5" name="Header Placeholder 4">
            <a:extLst>
              <a:ext uri="{FF2B5EF4-FFF2-40B4-BE49-F238E27FC236}">
                <a16:creationId xmlns:a16="http://schemas.microsoft.com/office/drawing/2014/main" id="{14186B9D-2C5F-4BD5-AD4D-D2C25F7937FA}"/>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578235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with Protanopia, Deuteranopia, and even the rare Tritanopia, could see all colours distinctly, yet keeping the shades close to colours already favoured.</a:t>
            </a:r>
          </a:p>
          <a:p>
            <a:endParaRPr lang="en-GB" dirty="0"/>
          </a:p>
          <a:p>
            <a:r>
              <a:rPr lang="en-GB" strike="noStrike" dirty="0"/>
              <a:t>It also aids those with less than perfect vision and is useful for presentations in large conference rooms.</a:t>
            </a:r>
          </a:p>
          <a:p>
            <a:endParaRPr lang="en-GB" strike="noStrike" dirty="0"/>
          </a:p>
          <a:p>
            <a:r>
              <a:rPr lang="en-GB" strike="noStrike" dirty="0"/>
              <a:t>Note: It becomes almost impossible to discriminate colours, even sensibly chosen ones, when objects are small/thin, so design things to work in greyscale.</a:t>
            </a:r>
          </a:p>
        </p:txBody>
      </p:sp>
      <p:sp>
        <p:nvSpPr>
          <p:cNvPr id="4" name="Slide Number Placeholder 3"/>
          <p:cNvSpPr>
            <a:spLocks noGrp="1"/>
          </p:cNvSpPr>
          <p:nvPr>
            <p:ph type="sldNum" sz="quarter" idx="5"/>
          </p:nvPr>
        </p:nvSpPr>
        <p:spPr/>
        <p:txBody>
          <a:bodyPr/>
          <a:lstStyle/>
          <a:p>
            <a:fld id="{82B28CB6-B917-4A2F-BA13-8D9337A2AF35}" type="slidenum">
              <a:rPr lang="en-GB" smtClean="0"/>
              <a:t>35</a:t>
            </a:fld>
            <a:endParaRPr lang="en-GB" dirty="0"/>
          </a:p>
        </p:txBody>
      </p:sp>
      <p:sp>
        <p:nvSpPr>
          <p:cNvPr id="5" name="Header Placeholder 4">
            <a:extLst>
              <a:ext uri="{FF2B5EF4-FFF2-40B4-BE49-F238E27FC236}">
                <a16:creationId xmlns:a16="http://schemas.microsoft.com/office/drawing/2014/main" id="{70F89826-F199-4ED7-9EE5-3958E825BBD6}"/>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676170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same colours work just as well on a dark background</a:t>
            </a:r>
            <a:endParaRPr lang="en-GB" strike="noStrike" dirty="0"/>
          </a:p>
        </p:txBody>
      </p:sp>
      <p:sp>
        <p:nvSpPr>
          <p:cNvPr id="4" name="Slide Number Placeholder 3"/>
          <p:cNvSpPr>
            <a:spLocks noGrp="1"/>
          </p:cNvSpPr>
          <p:nvPr>
            <p:ph type="sldNum" sz="quarter" idx="5"/>
          </p:nvPr>
        </p:nvSpPr>
        <p:spPr/>
        <p:txBody>
          <a:bodyPr/>
          <a:lstStyle/>
          <a:p>
            <a:fld id="{82B28CB6-B917-4A2F-BA13-8D9337A2AF35}" type="slidenum">
              <a:rPr lang="en-GB" smtClean="0"/>
              <a:t>36</a:t>
            </a:fld>
            <a:endParaRPr lang="en-GB" dirty="0"/>
          </a:p>
        </p:txBody>
      </p:sp>
      <p:sp>
        <p:nvSpPr>
          <p:cNvPr id="5" name="Header Placeholder 4">
            <a:extLst>
              <a:ext uri="{FF2B5EF4-FFF2-40B4-BE49-F238E27FC236}">
                <a16:creationId xmlns:a16="http://schemas.microsoft.com/office/drawing/2014/main" id="{E25BE753-86B9-4117-B83B-569A40464897}"/>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69653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37</a:t>
            </a:fld>
            <a:endParaRPr lang="en-GB" dirty="0"/>
          </a:p>
        </p:txBody>
      </p:sp>
      <p:sp>
        <p:nvSpPr>
          <p:cNvPr id="5" name="Header Placeholder 4">
            <a:extLst>
              <a:ext uri="{FF2B5EF4-FFF2-40B4-BE49-F238E27FC236}">
                <a16:creationId xmlns:a16="http://schemas.microsoft.com/office/drawing/2014/main" id="{0E156444-B6F2-4B98-A030-85684A4B932A}"/>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531775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Use the heading settings (i.e. H1, H2, etc.) </a:t>
            </a:r>
            <a:r>
              <a:rPr lang="en-GB" dirty="0"/>
              <a:t>in your documents and authoring tool. These are useful for any learner navigating the page, but they are also recognised by most screen readers.</a:t>
            </a:r>
          </a:p>
          <a:p>
            <a:endParaRPr lang="en-GB" dirty="0"/>
          </a:p>
          <a:p>
            <a:r>
              <a:rPr lang="en-GB" dirty="0"/>
              <a:t>There are several reasons why a person may prefer an audio or visual version of your course. Therefore, it is important to make sure all your audio content is also available as text, either via a transcript or closed captions, to cater for all those who are deaf or hard of hearing.</a:t>
            </a:r>
          </a:p>
          <a:p>
            <a:endParaRPr lang="en-GB" dirty="0"/>
          </a:p>
          <a:p>
            <a:r>
              <a:rPr lang="en-GB" dirty="0"/>
              <a:t>If visuals are a must-have, make your content compatible with assistive technologies (e.g., screen readers). This can be done by:</a:t>
            </a:r>
          </a:p>
          <a:p>
            <a:pPr marL="171450" indent="-171450">
              <a:buFont typeface="Arial" panose="020B0604020202020204" pitchFamily="34" charset="0"/>
              <a:buChar char="•"/>
            </a:pPr>
            <a:r>
              <a:rPr lang="en-GB" dirty="0"/>
              <a:t>Adding captions</a:t>
            </a:r>
          </a:p>
          <a:p>
            <a:pPr marL="171450" indent="-171450">
              <a:buFont typeface="Arial" panose="020B0604020202020204" pitchFamily="34" charset="0"/>
              <a:buChar char="•"/>
            </a:pPr>
            <a:r>
              <a:rPr lang="en-GB" dirty="0"/>
              <a:t>Providing a transcript</a:t>
            </a:r>
          </a:p>
          <a:p>
            <a:pPr marL="171450" indent="-171450">
              <a:buFont typeface="Arial" panose="020B0604020202020204" pitchFamily="34" charset="0"/>
              <a:buChar char="•"/>
            </a:pPr>
            <a:r>
              <a:rPr lang="en-GB" dirty="0"/>
              <a:t>Choosing your language wisely</a:t>
            </a:r>
          </a:p>
          <a:p>
            <a:endParaRPr lang="en-GB" dirty="0"/>
          </a:p>
          <a:p>
            <a:r>
              <a:rPr lang="en-GB" dirty="0"/>
              <a:t>There are a range of screen readers you can test for free.</a:t>
            </a:r>
          </a:p>
        </p:txBody>
      </p:sp>
      <p:sp>
        <p:nvSpPr>
          <p:cNvPr id="4" name="Slide Number Placeholder 3"/>
          <p:cNvSpPr>
            <a:spLocks noGrp="1"/>
          </p:cNvSpPr>
          <p:nvPr>
            <p:ph type="sldNum" sz="quarter" idx="5"/>
          </p:nvPr>
        </p:nvSpPr>
        <p:spPr/>
        <p:txBody>
          <a:bodyPr/>
          <a:lstStyle/>
          <a:p>
            <a:fld id="{82B28CB6-B917-4A2F-BA13-8D9337A2AF35}" type="slidenum">
              <a:rPr lang="en-GB" smtClean="0"/>
              <a:t>38</a:t>
            </a:fld>
            <a:endParaRPr lang="en-GB" dirty="0"/>
          </a:p>
        </p:txBody>
      </p:sp>
      <p:sp>
        <p:nvSpPr>
          <p:cNvPr id="5" name="Header Placeholder 4">
            <a:extLst>
              <a:ext uri="{FF2B5EF4-FFF2-40B4-BE49-F238E27FC236}">
                <a16:creationId xmlns:a16="http://schemas.microsoft.com/office/drawing/2014/main" id="{3291844A-1BCD-4A11-B20B-D583855C4C9F}"/>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502764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trike="noStrike" dirty="0"/>
              <a:t>If you are including video or audio, ensure that you include an introduction before the video to introduce the content and tell the learner how to interact with it.</a:t>
            </a:r>
          </a:p>
          <a:p>
            <a:endParaRPr lang="en-GB" dirty="0"/>
          </a:p>
          <a:p>
            <a:r>
              <a:rPr lang="en-GB" b="1" dirty="0"/>
              <a:t>Always ensure that you include subtitles of the multimedia content. </a:t>
            </a:r>
            <a:r>
              <a:rPr lang="en-GB" dirty="0"/>
              <a:t>This can be done either via synchronised, error-free, closed captions with subtitles and audio descriptions, or by including a separate written and downloadable text transcript. This way, individuals with visual or hearing disabilities can have an equally as effective experience.</a:t>
            </a:r>
          </a:p>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39</a:t>
            </a:fld>
            <a:endParaRPr lang="en-GB" dirty="0"/>
          </a:p>
        </p:txBody>
      </p:sp>
      <p:sp>
        <p:nvSpPr>
          <p:cNvPr id="5" name="Header Placeholder 4">
            <a:extLst>
              <a:ext uri="{FF2B5EF4-FFF2-40B4-BE49-F238E27FC236}">
                <a16:creationId xmlns:a16="http://schemas.microsoft.com/office/drawing/2014/main" id="{DF8B7013-B2E7-4AAF-A669-4BBC9C8A7AE2}"/>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16214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year, as part of his birthday present, I bought him a pack of Crayola pencils. Not only are the brilliant quality pencils, they have a descriptive name of the colour printed on them, such as ‘lime green’. </a:t>
            </a:r>
          </a:p>
          <a:p>
            <a:endParaRPr lang="en-GB" dirty="0"/>
          </a:p>
          <a:p>
            <a:r>
              <a:rPr lang="en-GB" dirty="0"/>
              <a:t>I didn’t think much of it at the time and yet, to this day, he tells me it’s one of the most thoughtful gifts he’s ever had.</a:t>
            </a:r>
          </a:p>
          <a:p>
            <a:endParaRPr lang="en-GB" dirty="0"/>
          </a:p>
          <a:p>
            <a:r>
              <a:rPr lang="en-GB" dirty="0"/>
              <a:t>Something I considered a simple change went a long way.</a:t>
            </a:r>
          </a:p>
        </p:txBody>
      </p:sp>
      <p:sp>
        <p:nvSpPr>
          <p:cNvPr id="4" name="Slide Number Placeholder 3"/>
          <p:cNvSpPr>
            <a:spLocks noGrp="1"/>
          </p:cNvSpPr>
          <p:nvPr>
            <p:ph type="sldNum" sz="quarter" idx="5"/>
          </p:nvPr>
        </p:nvSpPr>
        <p:spPr/>
        <p:txBody>
          <a:bodyPr/>
          <a:lstStyle/>
          <a:p>
            <a:fld id="{82B28CB6-B917-4A2F-BA13-8D9337A2AF35}" type="slidenum">
              <a:rPr lang="en-GB" smtClean="0"/>
              <a:t>4</a:t>
            </a:fld>
            <a:endParaRPr lang="en-GB" dirty="0"/>
          </a:p>
        </p:txBody>
      </p:sp>
      <p:sp>
        <p:nvSpPr>
          <p:cNvPr id="5" name="Header Placeholder 4">
            <a:extLst>
              <a:ext uri="{FF2B5EF4-FFF2-40B4-BE49-F238E27FC236}">
                <a16:creationId xmlns:a16="http://schemas.microsoft.com/office/drawing/2014/main" id="{EA806EA5-9465-47B2-9588-A9771983A8A1}"/>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630228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trike="noStrike" dirty="0"/>
              <a:t>Provide alternative (ALT) text to describe visuals used</a:t>
            </a:r>
            <a:r>
              <a:rPr lang="en-GB" strike="noStrike" dirty="0"/>
              <a:t>, giving an accurate explanation of what the picture is displaying. A screen reader is used to read out the alternative text, to enable learners to understand what the image depicts. Furthermore, if key information is included in your images that you need all learners to understand, then </a:t>
            </a:r>
            <a:r>
              <a:rPr lang="en-GB" b="1" strike="noStrike" dirty="0"/>
              <a:t>add a caption to your images.</a:t>
            </a:r>
          </a:p>
          <a:p>
            <a:endParaRPr lang="en-GB" b="1" strike="noStrike" dirty="0"/>
          </a:p>
          <a:p>
            <a:r>
              <a:rPr lang="en-GB" b="1" strike="noStrike" dirty="0"/>
              <a:t>Note: </a:t>
            </a:r>
            <a:r>
              <a:rPr lang="en-GB" strike="noStrike" dirty="0"/>
              <a:t>This might not be required for all images (e.g., if they are supporting graphics that are not essential for understanding your content).</a:t>
            </a:r>
          </a:p>
          <a:p>
            <a:endParaRPr lang="en-GB" strike="noStrike" dirty="0"/>
          </a:p>
          <a:p>
            <a:r>
              <a:rPr lang="en-GB" strike="noStrike" dirty="0"/>
              <a:t>If possible, embed charts and tables rather than inserting them as images. This will allow screen readers to read the contents of the table or chart, instead of describing the image of it.</a:t>
            </a:r>
          </a:p>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40</a:t>
            </a:fld>
            <a:endParaRPr lang="en-GB" dirty="0"/>
          </a:p>
        </p:txBody>
      </p:sp>
      <p:sp>
        <p:nvSpPr>
          <p:cNvPr id="5" name="Header Placeholder 4">
            <a:extLst>
              <a:ext uri="{FF2B5EF4-FFF2-40B4-BE49-F238E27FC236}">
                <a16:creationId xmlns:a16="http://schemas.microsoft.com/office/drawing/2014/main" id="{DA0FE005-9D3B-4149-8F91-8D9580D80749}"/>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4155958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trike="noStrike" dirty="0">
                <a:effectLst/>
              </a:rPr>
              <a:t>Accessible eLearning courses have many benefits across a variety of disabilities: The simple act of being able to learn online means that people with mobility challenges can bypass the travel arrangements and crowded rooms that usually go with training in physical workshops.</a:t>
            </a:r>
          </a:p>
        </p:txBody>
      </p:sp>
      <p:sp>
        <p:nvSpPr>
          <p:cNvPr id="4" name="Slide Number Placeholder 3"/>
          <p:cNvSpPr>
            <a:spLocks noGrp="1"/>
          </p:cNvSpPr>
          <p:nvPr>
            <p:ph type="sldNum" sz="quarter" idx="5"/>
          </p:nvPr>
        </p:nvSpPr>
        <p:spPr/>
        <p:txBody>
          <a:bodyPr/>
          <a:lstStyle/>
          <a:p>
            <a:fld id="{82B28CB6-B917-4A2F-BA13-8D9337A2AF35}" type="slidenum">
              <a:rPr lang="en-GB" smtClean="0"/>
              <a:t>41</a:t>
            </a:fld>
            <a:endParaRPr lang="en-GB" dirty="0"/>
          </a:p>
        </p:txBody>
      </p:sp>
      <p:sp>
        <p:nvSpPr>
          <p:cNvPr id="5" name="Header Placeholder 4">
            <a:extLst>
              <a:ext uri="{FF2B5EF4-FFF2-40B4-BE49-F238E27FC236}">
                <a16:creationId xmlns:a16="http://schemas.microsoft.com/office/drawing/2014/main" id="{43216855-7224-4554-AD99-570DD51C037A}"/>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153890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6238"/>
            <a:ext cx="5486400" cy="3086100"/>
          </a:xfrm>
        </p:spPr>
      </p:sp>
      <p:sp>
        <p:nvSpPr>
          <p:cNvPr id="3" name="Notes Placeholder 2"/>
          <p:cNvSpPr>
            <a:spLocks noGrp="1"/>
          </p:cNvSpPr>
          <p:nvPr>
            <p:ph type="body" idx="1"/>
          </p:nvPr>
        </p:nvSpPr>
        <p:spPr>
          <a:xfrm>
            <a:off x="685800" y="3640384"/>
            <a:ext cx="5486400" cy="3600450"/>
          </a:xfrm>
        </p:spPr>
        <p:txBody>
          <a:bodyPr/>
          <a:lstStyle/>
          <a:p>
            <a:pPr>
              <a:lnSpc>
                <a:spcPct val="100000"/>
              </a:lnSpc>
            </a:pPr>
            <a:r>
              <a:rPr lang="en-GB" strike="noStrike" dirty="0"/>
              <a:t>The navigation of your [online] course needs to be simple so that learners can move through it using their keyboards</a:t>
            </a:r>
            <a:r>
              <a:rPr lang="en-GB" strike="sngStrike" dirty="0"/>
              <a:t>.</a:t>
            </a:r>
          </a:p>
          <a:p>
            <a:pPr>
              <a:lnSpc>
                <a:spcPct val="100000"/>
              </a:lnSpc>
            </a:pPr>
            <a:endParaRPr lang="en-GB" dirty="0"/>
          </a:p>
          <a:p>
            <a:pPr>
              <a:lnSpc>
                <a:spcPct val="100000"/>
              </a:lnSpc>
            </a:pPr>
            <a:r>
              <a:rPr lang="en-GB" dirty="0"/>
              <a:t>Certain interaction types are not [fully] accessible for all learners. For instance, you ought to avoid complex interactivities such drag and drop, and sortable activities rely on a learner using (and being adept with) a mouse, as these will exclude anyone using keyboard navigation.</a:t>
            </a:r>
          </a:p>
          <a:p>
            <a:pPr>
              <a:lnSpc>
                <a:spcPct val="100000"/>
              </a:lnSpc>
            </a:pPr>
            <a:endParaRPr lang="en-GB" dirty="0"/>
          </a:p>
          <a:p>
            <a:pPr>
              <a:lnSpc>
                <a:spcPct val="100000"/>
              </a:lnSpc>
            </a:pPr>
            <a:r>
              <a:rPr lang="en-GB" dirty="0"/>
              <a:t>Many learners with visual impairments will rely on screen readers to transcribe text and describe what is on the screen. So, try to avoid drop-down lists where possible, since screen readers usually cannot catch them.</a:t>
            </a:r>
          </a:p>
          <a:p>
            <a:pPr>
              <a:lnSpc>
                <a:spcPct val="100000"/>
              </a:lnSpc>
            </a:pPr>
            <a:endParaRPr lang="en-GB" dirty="0"/>
          </a:p>
          <a:p>
            <a:pPr>
              <a:lnSpc>
                <a:spcPct val="100000"/>
              </a:lnSpc>
            </a:pPr>
            <a:r>
              <a:rPr lang="en-GB" dirty="0"/>
              <a:t>If using an image explorer, consider switching the hotspots from icons to </a:t>
            </a:r>
            <a:r>
              <a:rPr lang="en-GB" b="1" dirty="0"/>
              <a:t>text labels </a:t>
            </a:r>
            <a:r>
              <a:rPr lang="en-GB" dirty="0"/>
              <a:t>to ensure they are not reliant on the image alone and clear for all users.</a:t>
            </a:r>
          </a:p>
          <a:p>
            <a:pPr>
              <a:lnSpc>
                <a:spcPct val="100000"/>
              </a:lnSpc>
            </a:pPr>
            <a:endParaRPr lang="en-GB" dirty="0"/>
          </a:p>
          <a:p>
            <a:pPr>
              <a:lnSpc>
                <a:spcPct val="100000"/>
              </a:lnSpc>
            </a:pPr>
            <a:r>
              <a:rPr lang="en-GB" strike="noStrike" dirty="0"/>
              <a:t>Set up your videos so that the people can play and pause by using the keyboard or the mouse. Pressing the spacebar for a quick pause is a lot easier than pressing a left click on a small mouse.</a:t>
            </a:r>
          </a:p>
          <a:p>
            <a:pPr>
              <a:lnSpc>
                <a:spcPct val="100000"/>
              </a:lnSpc>
            </a:pPr>
            <a:endParaRPr lang="en-GB" dirty="0"/>
          </a:p>
          <a:p>
            <a:pPr>
              <a:lnSpc>
                <a:spcPct val="100000"/>
              </a:lnSpc>
            </a:pPr>
            <a:r>
              <a:rPr lang="en-GB" dirty="0"/>
              <a:t>Consider whether your content can be reworked slightly to allow an alternative, more accessible interaction.</a:t>
            </a:r>
          </a:p>
          <a:p>
            <a:pPr>
              <a:lnSpc>
                <a:spcPct val="100000"/>
              </a:lnSpc>
            </a:pPr>
            <a:endParaRPr lang="en-GB" dirty="0"/>
          </a:p>
          <a:p>
            <a:pPr>
              <a:lnSpc>
                <a:spcPct val="100000"/>
              </a:lnSpc>
            </a:pPr>
            <a:r>
              <a:rPr lang="en-GB" dirty="0"/>
              <a:t>Make sure that </a:t>
            </a:r>
            <a:r>
              <a:rPr lang="en-GB" b="1" dirty="0"/>
              <a:t>all</a:t>
            </a:r>
            <a:r>
              <a:rPr lang="en-GB" dirty="0"/>
              <a:t> learners can ask for help from technical support and course instructors. For example, offer a phone number, email address and instant messaging option for contacting support.</a:t>
            </a:r>
          </a:p>
        </p:txBody>
      </p:sp>
      <p:sp>
        <p:nvSpPr>
          <p:cNvPr id="4" name="Slide Number Placeholder 3"/>
          <p:cNvSpPr>
            <a:spLocks noGrp="1"/>
          </p:cNvSpPr>
          <p:nvPr>
            <p:ph type="sldNum" sz="quarter" idx="5"/>
          </p:nvPr>
        </p:nvSpPr>
        <p:spPr/>
        <p:txBody>
          <a:bodyPr/>
          <a:lstStyle/>
          <a:p>
            <a:fld id="{82B28CB6-B917-4A2F-BA13-8D9337A2AF35}" type="slidenum">
              <a:rPr lang="en-GB" smtClean="0"/>
              <a:t>42</a:t>
            </a:fld>
            <a:endParaRPr lang="en-GB" dirty="0"/>
          </a:p>
        </p:txBody>
      </p:sp>
      <p:sp>
        <p:nvSpPr>
          <p:cNvPr id="5" name="Header Placeholder 4">
            <a:extLst>
              <a:ext uri="{FF2B5EF4-FFF2-40B4-BE49-F238E27FC236}">
                <a16:creationId xmlns:a16="http://schemas.microsoft.com/office/drawing/2014/main" id="{CD532BD1-6979-4727-899A-C8C76C5D86AD}"/>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770638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Hyperlinks are inevitable in any online course content. They need to be easier to read and click on.</a:t>
            </a:r>
          </a:p>
          <a:p>
            <a:endParaRPr lang="en-GB" dirty="0"/>
          </a:p>
          <a:p>
            <a:r>
              <a:rPr lang="en-GB" dirty="0"/>
              <a:t>Words like “click” imply that learners are using a mouse. Links are summarized by screen readers, so ensure you make the sentence that is linked self-sufficient so it will make sense out of context.</a:t>
            </a:r>
          </a:p>
          <a:p>
            <a:endParaRPr lang="en-GB" dirty="0"/>
          </a:p>
          <a:p>
            <a:r>
              <a:rPr lang="en-GB" dirty="0"/>
              <a:t>For these reasons, make your links as descriptive as possible. Consider using “Select this link to find out more about XXX” rather than “Click here.” </a:t>
            </a:r>
          </a:p>
          <a:p>
            <a:endParaRPr lang="en-GB" dirty="0"/>
          </a:p>
          <a:p>
            <a:r>
              <a:rPr lang="en-GB" strike="noStrike" dirty="0"/>
              <a:t>Create longer links by hyperlinking at least 2 full words. This helps learners with fine motor skills challenges to click on links more easily.</a:t>
            </a:r>
          </a:p>
          <a:p>
            <a:endParaRPr lang="en-GB" dirty="0"/>
          </a:p>
          <a:p>
            <a:r>
              <a:rPr lang="en-GB" dirty="0"/>
              <a:t>Check out this great article on inclusive language: </a:t>
            </a:r>
            <a:r>
              <a:rPr lang="en-GB" dirty="0">
                <a:hlinkClick r:id="rId3"/>
              </a:rPr>
              <a:t>http://en.wikipedia.org/wiki/Disability_etiquette</a:t>
            </a:r>
            <a:r>
              <a:rPr lang="en-GB" dirty="0"/>
              <a:t> </a:t>
            </a:r>
          </a:p>
        </p:txBody>
      </p:sp>
      <p:sp>
        <p:nvSpPr>
          <p:cNvPr id="4" name="Slide Number Placeholder 3"/>
          <p:cNvSpPr>
            <a:spLocks noGrp="1"/>
          </p:cNvSpPr>
          <p:nvPr>
            <p:ph type="sldNum" sz="quarter" idx="5"/>
          </p:nvPr>
        </p:nvSpPr>
        <p:spPr/>
        <p:txBody>
          <a:bodyPr/>
          <a:lstStyle/>
          <a:p>
            <a:fld id="{82B28CB6-B917-4A2F-BA13-8D9337A2AF35}" type="slidenum">
              <a:rPr lang="en-GB" smtClean="0"/>
              <a:t>43</a:t>
            </a:fld>
            <a:endParaRPr lang="en-GB" dirty="0"/>
          </a:p>
        </p:txBody>
      </p:sp>
      <p:sp>
        <p:nvSpPr>
          <p:cNvPr id="5" name="Header Placeholder 4">
            <a:extLst>
              <a:ext uri="{FF2B5EF4-FFF2-40B4-BE49-F238E27FC236}">
                <a16:creationId xmlns:a16="http://schemas.microsoft.com/office/drawing/2014/main" id="{B3BE8B6D-7CFC-4778-8FC6-FDCCCDF45F34}"/>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716493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only for sure that a learner has a disability when they disclose that information, so provide options for disability disclosure. </a:t>
            </a:r>
          </a:p>
        </p:txBody>
      </p:sp>
      <p:sp>
        <p:nvSpPr>
          <p:cNvPr id="4" name="Slide Number Placeholder 3"/>
          <p:cNvSpPr>
            <a:spLocks noGrp="1"/>
          </p:cNvSpPr>
          <p:nvPr>
            <p:ph type="sldNum" sz="quarter" idx="5"/>
          </p:nvPr>
        </p:nvSpPr>
        <p:spPr/>
        <p:txBody>
          <a:bodyPr/>
          <a:lstStyle/>
          <a:p>
            <a:fld id="{82B28CB6-B917-4A2F-BA13-8D9337A2AF35}" type="slidenum">
              <a:rPr lang="en-GB" smtClean="0"/>
              <a:t>44</a:t>
            </a:fld>
            <a:endParaRPr lang="en-GB" dirty="0"/>
          </a:p>
        </p:txBody>
      </p:sp>
      <p:sp>
        <p:nvSpPr>
          <p:cNvPr id="5" name="Header Placeholder 4">
            <a:extLst>
              <a:ext uri="{FF2B5EF4-FFF2-40B4-BE49-F238E27FC236}">
                <a16:creationId xmlns:a16="http://schemas.microsoft.com/office/drawing/2014/main" id="{78919002-3A76-4718-8A60-6D524270B8BB}"/>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376951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constructing courses in </a:t>
            </a:r>
            <a:r>
              <a:rPr lang="en-GB" b="1" dirty="0"/>
              <a:t>plain text</a:t>
            </a:r>
            <a:r>
              <a:rPr lang="en-GB" dirty="0"/>
              <a:t> first. This means that for users, the experience of interacting with your content is the same as using an accessible website.</a:t>
            </a:r>
          </a:p>
          <a:p>
            <a:endParaRPr lang="en-GB" dirty="0"/>
          </a:p>
          <a:p>
            <a:r>
              <a:rPr lang="en-GB" dirty="0"/>
              <a:t>For customers that want interactive courses, </a:t>
            </a:r>
            <a:r>
              <a:rPr lang="en-GB" b="1" dirty="0"/>
              <a:t>provide alternative formats</a:t>
            </a:r>
            <a:r>
              <a:rPr lang="en-GB" dirty="0"/>
              <a:t>. For example:</a:t>
            </a:r>
          </a:p>
          <a:p>
            <a:pPr marL="171450" indent="-171450">
              <a:buFont typeface="Arial" panose="020B0604020202020204" pitchFamily="34" charset="0"/>
              <a:buChar char="•"/>
            </a:pPr>
            <a:r>
              <a:rPr lang="en-GB" b="1" dirty="0"/>
              <a:t>A spoken-word audio version </a:t>
            </a:r>
            <a:r>
              <a:rPr lang="en-GB" dirty="0"/>
              <a:t>of content produced in the style of a podcast, giving users a portable and convenient way to learn on their own terms.</a:t>
            </a:r>
          </a:p>
          <a:p>
            <a:pPr marL="171450" indent="-171450">
              <a:buFont typeface="Arial" panose="020B0604020202020204" pitchFamily="34" charset="0"/>
              <a:buChar char="•"/>
            </a:pPr>
            <a:r>
              <a:rPr lang="en-GB" b="1" dirty="0"/>
              <a:t>A workbook version </a:t>
            </a:r>
            <a:r>
              <a:rPr lang="en-GB" dirty="0"/>
              <a:t>that is downloadable, printable, and compatible with all devices and screen readers.</a:t>
            </a:r>
          </a:p>
          <a:p>
            <a:pPr marL="628650" lvl="1" indent="-171450">
              <a:buFont typeface="Arial" panose="020B0604020202020204" pitchFamily="34" charset="0"/>
              <a:buChar char="•"/>
            </a:pPr>
            <a:r>
              <a:rPr lang="en-GB" dirty="0"/>
              <a:t>This is particularly suitable where there is a high level of interactivity – such as interactive videos.</a:t>
            </a:r>
          </a:p>
        </p:txBody>
      </p:sp>
      <p:sp>
        <p:nvSpPr>
          <p:cNvPr id="4" name="Slide Number Placeholder 3"/>
          <p:cNvSpPr>
            <a:spLocks noGrp="1"/>
          </p:cNvSpPr>
          <p:nvPr>
            <p:ph type="sldNum" sz="quarter" idx="5"/>
          </p:nvPr>
        </p:nvSpPr>
        <p:spPr/>
        <p:txBody>
          <a:bodyPr/>
          <a:lstStyle/>
          <a:p>
            <a:fld id="{82B28CB6-B917-4A2F-BA13-8D9337A2AF35}" type="slidenum">
              <a:rPr lang="en-GB" smtClean="0"/>
              <a:t>45</a:t>
            </a:fld>
            <a:endParaRPr lang="en-GB" dirty="0"/>
          </a:p>
        </p:txBody>
      </p:sp>
      <p:sp>
        <p:nvSpPr>
          <p:cNvPr id="5" name="Header Placeholder 4">
            <a:extLst>
              <a:ext uri="{FF2B5EF4-FFF2-40B4-BE49-F238E27FC236}">
                <a16:creationId xmlns:a16="http://schemas.microsoft.com/office/drawing/2014/main" id="{D51FB02E-44F4-4C8A-B863-27D2D2B28BAC}"/>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752450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encourage all of you to </a:t>
            </a:r>
            <a:r>
              <a:rPr lang="en-GB" b="1" dirty="0"/>
              <a:t>have accessibility on by default</a:t>
            </a:r>
            <a:r>
              <a:rPr lang="en-GB" dirty="0"/>
              <a:t>. However, I appreciate this is not always possible – particularly where you have to conform to strict brand guidelines. Where this is true, try to </a:t>
            </a:r>
            <a:r>
              <a:rPr lang="en-GB" b="1" dirty="0"/>
              <a:t>allow people to tailor the learning experience</a:t>
            </a:r>
            <a:r>
              <a:rPr lang="en-GB" dirty="0"/>
              <a:t> according to their needs. You can do this </a:t>
            </a:r>
            <a:r>
              <a:rPr lang="en-GB" strike="noStrike" dirty="0"/>
              <a:t>by exposing as many existing variables as possible</a:t>
            </a:r>
            <a:r>
              <a:rPr lang="en-GB" strike="sngStrike" dirty="0"/>
              <a:t>,</a:t>
            </a:r>
            <a:r>
              <a:rPr lang="en-GB" dirty="0"/>
              <a:t> providing options people can select to finely tailor the experience according to their specific needs. Develop your eLearning in a way that allows people to customise variables such as font size, colours (text and background colour), etc.</a:t>
            </a:r>
          </a:p>
        </p:txBody>
      </p:sp>
      <p:sp>
        <p:nvSpPr>
          <p:cNvPr id="4" name="Slide Number Placeholder 3"/>
          <p:cNvSpPr>
            <a:spLocks noGrp="1"/>
          </p:cNvSpPr>
          <p:nvPr>
            <p:ph type="sldNum" sz="quarter" idx="5"/>
          </p:nvPr>
        </p:nvSpPr>
        <p:spPr/>
        <p:txBody>
          <a:bodyPr/>
          <a:lstStyle/>
          <a:p>
            <a:fld id="{82B28CB6-B917-4A2F-BA13-8D9337A2AF35}" type="slidenum">
              <a:rPr lang="en-GB" smtClean="0"/>
              <a:t>46</a:t>
            </a:fld>
            <a:endParaRPr lang="en-GB" dirty="0"/>
          </a:p>
        </p:txBody>
      </p:sp>
      <p:sp>
        <p:nvSpPr>
          <p:cNvPr id="5" name="Header Placeholder 4">
            <a:extLst>
              <a:ext uri="{FF2B5EF4-FFF2-40B4-BE49-F238E27FC236}">
                <a16:creationId xmlns:a16="http://schemas.microsoft.com/office/drawing/2014/main" id="{A7AC59B7-2DA2-4150-A1EF-B0D79F823B83}"/>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743234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changes are pretty high that you will have a least one disabled learner in every training group. As a professional in this industry industry, </a:t>
            </a:r>
            <a:r>
              <a:rPr lang="en-GB" b="1" dirty="0"/>
              <a:t>it is your responsibility to ensure that everyone experiences training in a positive and engaging way</a:t>
            </a:r>
            <a:r>
              <a:rPr lang="en-GB" dirty="0"/>
              <a:t>.</a:t>
            </a:r>
          </a:p>
          <a:p>
            <a:r>
              <a:rPr lang="en-GB" dirty="0"/>
              <a:t>The best part is </a:t>
            </a:r>
            <a:r>
              <a:rPr lang="en-GB" b="1" dirty="0"/>
              <a:t>accessible learning design is good for everyone</a:t>
            </a:r>
            <a:r>
              <a:rPr lang="en-GB" dirty="0"/>
              <a:t>.</a:t>
            </a:r>
          </a:p>
          <a:p>
            <a:endParaRPr lang="en-GB" dirty="0"/>
          </a:p>
          <a:p>
            <a:r>
              <a:rPr lang="en-GB" strike="noStrike" dirty="0"/>
              <a:t>All learners appreciate variety. It’s good practice, for any learning resource, to offer people a variety of ways to learn. This can make learning more stimulating and stop people from losing interest and getting bored. It’s also useful because different content suits different preferences for how they learn.</a:t>
            </a:r>
          </a:p>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47</a:t>
            </a:fld>
            <a:endParaRPr lang="en-GB" dirty="0"/>
          </a:p>
        </p:txBody>
      </p:sp>
      <p:sp>
        <p:nvSpPr>
          <p:cNvPr id="5" name="Header Placeholder 4">
            <a:extLst>
              <a:ext uri="{FF2B5EF4-FFF2-40B4-BE49-F238E27FC236}">
                <a16:creationId xmlns:a16="http://schemas.microsoft.com/office/drawing/2014/main" id="{C074A476-77F2-4E91-ADD8-385A20AFA95B}"/>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540807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join the eLearning Accessibility Forum on LinkedIn. </a:t>
            </a:r>
            <a:r>
              <a:rPr lang="en-GB" dirty="0"/>
              <a:t>Here you will be connected to learning professionals that all have a common interest in improving accessibility. Our aim is for these areas to be a place where you can have your questions answered.</a:t>
            </a:r>
          </a:p>
        </p:txBody>
      </p:sp>
      <p:sp>
        <p:nvSpPr>
          <p:cNvPr id="4" name="Slide Number Placeholder 3"/>
          <p:cNvSpPr>
            <a:spLocks noGrp="1"/>
          </p:cNvSpPr>
          <p:nvPr>
            <p:ph type="sldNum" sz="quarter" idx="5"/>
          </p:nvPr>
        </p:nvSpPr>
        <p:spPr/>
        <p:txBody>
          <a:bodyPr/>
          <a:lstStyle/>
          <a:p>
            <a:fld id="{82B28CB6-B917-4A2F-BA13-8D9337A2AF35}" type="slidenum">
              <a:rPr lang="en-GB" smtClean="0"/>
              <a:t>48</a:t>
            </a:fld>
            <a:endParaRPr lang="en-GB" dirty="0"/>
          </a:p>
        </p:txBody>
      </p:sp>
      <p:sp>
        <p:nvSpPr>
          <p:cNvPr id="5" name="Header Placeholder 4">
            <a:extLst>
              <a:ext uri="{FF2B5EF4-FFF2-40B4-BE49-F238E27FC236}">
                <a16:creationId xmlns:a16="http://schemas.microsoft.com/office/drawing/2014/main" id="{B99BA62D-7376-474E-A673-C149DAF47B02}"/>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77417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must take the lead in this industry to </a:t>
            </a:r>
            <a:r>
              <a:rPr lang="en-GB" b="1" dirty="0"/>
              <a:t>ensure that </a:t>
            </a:r>
            <a:r>
              <a:rPr lang="en-GB" b="1" u="sng" dirty="0"/>
              <a:t>everyone</a:t>
            </a:r>
            <a:r>
              <a:rPr lang="en-GB" b="1" dirty="0"/>
              <a:t> experiences training in a positive and engaging way</a:t>
            </a:r>
            <a:r>
              <a:rPr lang="en-GB" dirty="0"/>
              <a:t>.</a:t>
            </a:r>
          </a:p>
        </p:txBody>
      </p:sp>
      <p:sp>
        <p:nvSpPr>
          <p:cNvPr id="4" name="Slide Number Placeholder 3"/>
          <p:cNvSpPr>
            <a:spLocks noGrp="1"/>
          </p:cNvSpPr>
          <p:nvPr>
            <p:ph type="sldNum" sz="quarter" idx="5"/>
          </p:nvPr>
        </p:nvSpPr>
        <p:spPr/>
        <p:txBody>
          <a:bodyPr/>
          <a:lstStyle/>
          <a:p>
            <a:fld id="{82B28CB6-B917-4A2F-BA13-8D9337A2AF35}" type="slidenum">
              <a:rPr lang="en-GB" smtClean="0"/>
              <a:t>5</a:t>
            </a:fld>
            <a:endParaRPr lang="en-GB" dirty="0"/>
          </a:p>
        </p:txBody>
      </p:sp>
      <p:sp>
        <p:nvSpPr>
          <p:cNvPr id="5" name="Header Placeholder 4">
            <a:extLst>
              <a:ext uri="{FF2B5EF4-FFF2-40B4-BE49-F238E27FC236}">
                <a16:creationId xmlns:a16="http://schemas.microsoft.com/office/drawing/2014/main" id="{C074A476-77F2-4E91-ADD8-385A20AFA95B}"/>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14792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session, you will discover the practical steps to creating learning experiences for all and adopting an inclusive mindset and approach to learning design. This will include:</a:t>
            </a:r>
          </a:p>
          <a:p>
            <a:pPr marL="171450" indent="-171450">
              <a:buFont typeface="Arial" panose="020B0604020202020204" pitchFamily="34" charset="0"/>
              <a:buChar char="•"/>
            </a:pPr>
            <a:r>
              <a:rPr lang="en-GB" b="1" dirty="0"/>
              <a:t>What is accessibility</a:t>
            </a:r>
            <a:r>
              <a:rPr lang="en-GB" b="0" dirty="0"/>
              <a:t> and </a:t>
            </a:r>
            <a:r>
              <a:rPr lang="en-GB" b="1" dirty="0"/>
              <a:t>why is it important?</a:t>
            </a:r>
            <a:endParaRPr lang="en-GB" dirty="0"/>
          </a:p>
          <a:p>
            <a:pPr marL="171450" indent="-171450">
              <a:buFont typeface="Arial" panose="020B0604020202020204" pitchFamily="34" charset="0"/>
              <a:buChar char="•"/>
            </a:pPr>
            <a:r>
              <a:rPr lang="en-GB" dirty="0"/>
              <a:t>The </a:t>
            </a:r>
            <a:r>
              <a:rPr lang="en-GB" b="1" dirty="0"/>
              <a:t>common pitfalls</a:t>
            </a:r>
            <a:r>
              <a:rPr lang="en-GB" dirty="0"/>
              <a:t> in creating inclusive experiences along with examples of what works well (and what to avoid)</a:t>
            </a:r>
            <a:endParaRPr lang="en-GB" b="1" dirty="0"/>
          </a:p>
          <a:p>
            <a:pPr marL="171450" indent="-171450">
              <a:buFont typeface="Arial" panose="020B0604020202020204" pitchFamily="34" charset="0"/>
              <a:buChar char="•"/>
            </a:pPr>
            <a:r>
              <a:rPr lang="en-GB" b="1" dirty="0"/>
              <a:t>Actionable steps </a:t>
            </a:r>
            <a:r>
              <a:rPr lang="en-GB" dirty="0"/>
              <a:t>with </a:t>
            </a:r>
            <a:r>
              <a:rPr lang="en-GB" b="1" dirty="0"/>
              <a:t>practical advice </a:t>
            </a:r>
            <a:r>
              <a:rPr lang="en-GB" dirty="0"/>
              <a:t>on </a:t>
            </a:r>
            <a:r>
              <a:rPr lang="en-GB" b="1" dirty="0"/>
              <a:t>where to get started</a:t>
            </a:r>
          </a:p>
          <a:p>
            <a:pPr marL="171450" indent="-171450">
              <a:buFont typeface="Arial" panose="020B0604020202020204" pitchFamily="34" charset="0"/>
              <a:buChar char="•"/>
            </a:pPr>
            <a:r>
              <a:rPr lang="en-GB" dirty="0"/>
              <a:t>Understanding </a:t>
            </a:r>
            <a:r>
              <a:rPr lang="en-GB" b="1" dirty="0"/>
              <a:t>appropriate alternative delivery methods</a:t>
            </a:r>
          </a:p>
          <a:p>
            <a:pPr marL="171450" indent="-171450">
              <a:buFont typeface="Arial" panose="020B0604020202020204" pitchFamily="34" charset="0"/>
              <a:buChar char="•"/>
            </a:pPr>
            <a:r>
              <a:rPr lang="en-GB" b="1" dirty="0"/>
              <a:t>Applications for both face-to-face and </a:t>
            </a:r>
            <a:r>
              <a:rPr lang="en-GB" b="1"/>
              <a:t>online environments</a:t>
            </a:r>
            <a:endParaRPr lang="en-GB" b="1" dirty="0"/>
          </a:p>
        </p:txBody>
      </p:sp>
      <p:sp>
        <p:nvSpPr>
          <p:cNvPr id="4" name="Header Placeholder 3"/>
          <p:cNvSpPr>
            <a:spLocks noGrp="1"/>
          </p:cNvSpPr>
          <p:nvPr>
            <p:ph type="hdr" sz="quarter"/>
          </p:nvPr>
        </p:nvSpPr>
        <p:spPr/>
        <p:txBody>
          <a:bodyPr/>
          <a:lstStyle/>
          <a:p>
            <a:r>
              <a:rPr lang="en-GB" dirty="0"/>
              <a:t>Learning Experiences for All: A beginner's guide to Accessibility</a:t>
            </a:r>
          </a:p>
        </p:txBody>
      </p:sp>
      <p:sp>
        <p:nvSpPr>
          <p:cNvPr id="5" name="Slide Number Placeholder 4"/>
          <p:cNvSpPr>
            <a:spLocks noGrp="1"/>
          </p:cNvSpPr>
          <p:nvPr>
            <p:ph type="sldNum" sz="quarter" idx="5"/>
          </p:nvPr>
        </p:nvSpPr>
        <p:spPr/>
        <p:txBody>
          <a:bodyPr/>
          <a:lstStyle/>
          <a:p>
            <a:fld id="{82B28CB6-B917-4A2F-BA13-8D9337A2AF35}" type="slidenum">
              <a:rPr lang="en-GB" smtClean="0"/>
              <a:t>6</a:t>
            </a:fld>
            <a:endParaRPr lang="en-GB" dirty="0"/>
          </a:p>
        </p:txBody>
      </p:sp>
    </p:spTree>
    <p:extLst>
      <p:ext uri="{BB962C8B-B14F-4D97-AF65-F5344CB8AC3E}">
        <p14:creationId xmlns:p14="http://schemas.microsoft.com/office/powerpoint/2010/main" val="273978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accent2"/>
                </a:solidFill>
              </a:rPr>
              <a:t>Everyone should be able to have a great learning experience</a:t>
            </a:r>
            <a:r>
              <a:rPr lang="en-GB" dirty="0">
                <a:solidFill>
                  <a:schemeClr val="accent2"/>
                </a:solidFill>
              </a:rPr>
              <a:t>. </a:t>
            </a:r>
            <a:r>
              <a:rPr lang="en-GB" dirty="0"/>
              <a:t>This means </a:t>
            </a:r>
            <a:r>
              <a:rPr lang="en-GB" b="1" dirty="0"/>
              <a:t>you must consider accessibility </a:t>
            </a:r>
            <a:r>
              <a:rPr lang="en-GB" dirty="0"/>
              <a:t>when designing learning experiences.</a:t>
            </a:r>
          </a:p>
          <a:p>
            <a:endParaRPr lang="en-GB" dirty="0"/>
          </a:p>
          <a:p>
            <a:r>
              <a:rPr lang="en-GB" dirty="0"/>
              <a:t>How can you ensure that people who engage with your learning experiences are trained effectively, irrespective of their physical abilities?</a:t>
            </a:r>
          </a:p>
          <a:p>
            <a:endParaRPr lang="en-GB" dirty="0"/>
          </a:p>
        </p:txBody>
      </p:sp>
      <p:sp>
        <p:nvSpPr>
          <p:cNvPr id="4" name="Slide Number Placeholder 3"/>
          <p:cNvSpPr>
            <a:spLocks noGrp="1"/>
          </p:cNvSpPr>
          <p:nvPr>
            <p:ph type="sldNum" sz="quarter" idx="5"/>
          </p:nvPr>
        </p:nvSpPr>
        <p:spPr/>
        <p:txBody>
          <a:bodyPr/>
          <a:lstStyle/>
          <a:p>
            <a:fld id="{82B28CB6-B917-4A2F-BA13-8D9337A2AF35}" type="slidenum">
              <a:rPr lang="en-GB" smtClean="0"/>
              <a:t>7</a:t>
            </a:fld>
            <a:endParaRPr lang="en-GB" dirty="0"/>
          </a:p>
        </p:txBody>
      </p:sp>
      <p:sp>
        <p:nvSpPr>
          <p:cNvPr id="5" name="Header Placeholder 4">
            <a:extLst>
              <a:ext uri="{FF2B5EF4-FFF2-40B4-BE49-F238E27FC236}">
                <a16:creationId xmlns:a16="http://schemas.microsoft.com/office/drawing/2014/main" id="{F279235E-3A8A-4A8B-B841-78013E3A86BC}"/>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200841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World Health Organization (WHO), more than </a:t>
            </a:r>
            <a:r>
              <a:rPr lang="en-GB" b="1" dirty="0"/>
              <a:t>one billion people, somewhere between 15%-25% of the world’s population, experience some form of disability</a:t>
            </a:r>
            <a:r>
              <a:rPr lang="en-GB" dirty="0"/>
              <a:t>.</a:t>
            </a:r>
          </a:p>
          <a:p>
            <a:endParaRPr lang="en-GB" dirty="0"/>
          </a:p>
          <a:p>
            <a:r>
              <a:rPr lang="en-GB" dirty="0"/>
              <a:t>Taking people </a:t>
            </a:r>
            <a:r>
              <a:rPr lang="en-GB"/>
              <a:t>with disabilities </a:t>
            </a:r>
            <a:r>
              <a:rPr lang="en-GB" dirty="0"/>
              <a:t>into account in the context of designing learning – be it face to face or virtual can be a daunting prospect, with many different angles that can be taken. Where do you start?</a:t>
            </a:r>
          </a:p>
          <a:p>
            <a:endParaRPr lang="en-GB" dirty="0"/>
          </a:p>
          <a:p>
            <a:r>
              <a:rPr lang="en-GB" dirty="0"/>
              <a:t>The good news is that creating accessible learning isn’t too hard to do. In fact, there are some simple and practical changes you can make to your designs in order to meet (and exceed) accessibility (WCAG 2.0) standards.</a:t>
            </a:r>
          </a:p>
        </p:txBody>
      </p:sp>
      <p:sp>
        <p:nvSpPr>
          <p:cNvPr id="4" name="Slide Number Placeholder 3"/>
          <p:cNvSpPr>
            <a:spLocks noGrp="1"/>
          </p:cNvSpPr>
          <p:nvPr>
            <p:ph type="sldNum" sz="quarter" idx="5"/>
          </p:nvPr>
        </p:nvSpPr>
        <p:spPr/>
        <p:txBody>
          <a:bodyPr/>
          <a:lstStyle/>
          <a:p>
            <a:fld id="{82B28CB6-B917-4A2F-BA13-8D9337A2AF35}" type="slidenum">
              <a:rPr lang="en-GB" smtClean="0"/>
              <a:t>8</a:t>
            </a:fld>
            <a:endParaRPr lang="en-GB" dirty="0"/>
          </a:p>
        </p:txBody>
      </p:sp>
      <p:sp>
        <p:nvSpPr>
          <p:cNvPr id="5" name="Header Placeholder 4">
            <a:extLst>
              <a:ext uri="{FF2B5EF4-FFF2-40B4-BE49-F238E27FC236}">
                <a16:creationId xmlns:a16="http://schemas.microsoft.com/office/drawing/2014/main" id="{12D1FBBF-35E3-41D2-913C-EFEDA50296C9}"/>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375546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challenges are hidden and not obvious.</a:t>
            </a:r>
          </a:p>
        </p:txBody>
      </p:sp>
      <p:sp>
        <p:nvSpPr>
          <p:cNvPr id="4" name="Slide Number Placeholder 3"/>
          <p:cNvSpPr>
            <a:spLocks noGrp="1"/>
          </p:cNvSpPr>
          <p:nvPr>
            <p:ph type="sldNum" sz="quarter" idx="5"/>
          </p:nvPr>
        </p:nvSpPr>
        <p:spPr/>
        <p:txBody>
          <a:bodyPr/>
          <a:lstStyle/>
          <a:p>
            <a:fld id="{82B28CB6-B917-4A2F-BA13-8D9337A2AF35}" type="slidenum">
              <a:rPr lang="en-GB" smtClean="0"/>
              <a:t>9</a:t>
            </a:fld>
            <a:endParaRPr lang="en-GB" dirty="0"/>
          </a:p>
        </p:txBody>
      </p:sp>
      <p:sp>
        <p:nvSpPr>
          <p:cNvPr id="5" name="Header Placeholder 4">
            <a:extLst>
              <a:ext uri="{FF2B5EF4-FFF2-40B4-BE49-F238E27FC236}">
                <a16:creationId xmlns:a16="http://schemas.microsoft.com/office/drawing/2014/main" id="{1A3D9051-F8B8-4C6B-8030-D2BA3E5211A9}"/>
              </a:ext>
            </a:extLst>
          </p:cNvPr>
          <p:cNvSpPr>
            <a:spLocks noGrp="1"/>
          </p:cNvSpPr>
          <p:nvPr>
            <p:ph type="hdr" sz="quarter"/>
          </p:nvPr>
        </p:nvSpPr>
        <p:spPr/>
        <p:txBody>
          <a:bodyPr/>
          <a:lstStyle/>
          <a:p>
            <a:r>
              <a:rPr lang="en-GB" dirty="0"/>
              <a:t>Learning Experiences for All: A beginner's guide to Accessibility</a:t>
            </a:r>
          </a:p>
        </p:txBody>
      </p:sp>
    </p:spTree>
    <p:extLst>
      <p:ext uri="{BB962C8B-B14F-4D97-AF65-F5344CB8AC3E}">
        <p14:creationId xmlns:p14="http://schemas.microsoft.com/office/powerpoint/2010/main" val="120989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90082E2E-AFC4-469E-AAC7-8A156C3CD0DE}"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r>
              <a:rPr lang="en-GB" dirty="0"/>
              <a:t> of 48 </a:t>
            </a: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7E438AC-E9E3-4505-A2F2-137552EB05D9}" type="datetime1">
              <a:rPr lang="en-GB" smtClean="0"/>
              <a:t>30/07/2020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1718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053A7288-83A3-4DEA-964C-74FA91696ADE}"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152291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F385FA66-8F52-4F86-B55F-6E35F9415A72}"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123330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Full page 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975"/>
            <a:ext cx="10515600" cy="1325563"/>
          </a:xfrm>
        </p:spPr>
        <p:txBody>
          <a:bodyPr/>
          <a:lstStyle/>
          <a:p>
            <a:r>
              <a:rPr lang="en-GB"/>
              <a:t>Click to edit Master title style</a:t>
            </a:r>
          </a:p>
        </p:txBody>
      </p:sp>
      <p:sp>
        <p:nvSpPr>
          <p:cNvPr id="3" name="Content Placeholder 2"/>
          <p:cNvSpPr>
            <a:spLocks noGrp="1"/>
          </p:cNvSpPr>
          <p:nvPr>
            <p:ph idx="1"/>
          </p:nvPr>
        </p:nvSpPr>
        <p:spPr>
          <a:xfrm>
            <a:off x="838200" y="365125"/>
            <a:ext cx="10515600" cy="5811838"/>
          </a:xfrm>
        </p:spPr>
        <p:txBody>
          <a:bodyPr anchor="ctr">
            <a:normAutofit/>
          </a:bodyPr>
          <a:lstStyle>
            <a:lvl1pPr marL="0" indent="0" algn="ctr">
              <a:buNone/>
              <a:defRPr sz="3600"/>
            </a:lvl1pPr>
            <a:lvl2pPr marL="457200" indent="0" algn="ctr">
              <a:buNone/>
              <a:defRPr sz="3200"/>
            </a:lvl2pPr>
            <a:lvl3pPr marL="914400" indent="0" algn="ctr">
              <a:buNone/>
              <a:defRPr sz="2800"/>
            </a:lvl3pPr>
            <a:lvl4pPr marL="1371600" indent="0" algn="ctr">
              <a:buNone/>
              <a:defRPr sz="2400"/>
            </a:lvl4pPr>
            <a:lvl5pPr marL="1828800" indent="0" algn="ctr">
              <a:buNone/>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3E2D57F-D5E4-490C-A6BC-21DA95B1D490}"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30564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667A83D-D829-4236-8252-6A73DDFE0101}"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248293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F28854-79AC-45A2-9F02-ACFFD8D50D79}" type="datetime1">
              <a:rPr lang="en-GB" smtClean="0"/>
              <a:t>30/07/2020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30811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60208EB3-17F7-4A9A-B10F-98906BE8432B}" type="datetime1">
              <a:rPr lang="en-GB" smtClean="0"/>
              <a:t>30/07/2020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288542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EBDC2B81-743A-47C9-B415-7005A805E4BC}" type="datetime1">
              <a:rPr lang="en-GB" smtClean="0"/>
              <a:t>30/07/2020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2049290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FC0DA-F28C-4FBE-86B5-8851932B2EEF}" type="datetime1">
              <a:rPr lang="en-GB" smtClean="0"/>
              <a:t>30/07/2020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65080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E28B67-51BE-460B-953B-A5617A3501B5}" type="datetime1">
              <a:rPr lang="en-GB" smtClean="0"/>
              <a:t>30/07/2020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376555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3CA7FE8-DF4D-422C-AEF4-DAE3AA504509}"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FADDF0-6275-4B14-84E5-EC7D938EEE79}" type="datetime1">
              <a:rPr lang="en-GB" smtClean="0"/>
              <a:t>30/07/2020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205469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ull page 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1654175"/>
            <a:ext cx="10515600" cy="1325563"/>
          </a:xfrm>
        </p:spPr>
        <p:txBody>
          <a:bodyPr/>
          <a:lstStyle>
            <a:lvl1pPr>
              <a:defRPr>
                <a:solidFill>
                  <a:schemeClr val="bg1"/>
                </a:solidFill>
              </a:defRPr>
            </a:lvl1pPr>
          </a:lstStyle>
          <a:p>
            <a:r>
              <a:rPr lang="en-GB"/>
              <a:t>Click to edit Master title style</a:t>
            </a:r>
          </a:p>
        </p:txBody>
      </p:sp>
      <p:sp>
        <p:nvSpPr>
          <p:cNvPr id="3" name="Content Placeholder 2"/>
          <p:cNvSpPr>
            <a:spLocks noGrp="1"/>
          </p:cNvSpPr>
          <p:nvPr>
            <p:ph idx="1"/>
          </p:nvPr>
        </p:nvSpPr>
        <p:spPr>
          <a:xfrm>
            <a:off x="838200" y="365125"/>
            <a:ext cx="10515600" cy="5811838"/>
          </a:xfrm>
        </p:spPr>
        <p:txBody>
          <a:bodyPr anchor="ctr">
            <a:normAutofit/>
          </a:bodyPr>
          <a:lstStyle>
            <a:lvl1pPr marL="0" indent="0" algn="ctr">
              <a:buNone/>
              <a:defRPr sz="3600"/>
            </a:lvl1pPr>
            <a:lvl2pPr marL="457200" indent="0" algn="ctr">
              <a:buNone/>
              <a:defRPr sz="3200"/>
            </a:lvl2pPr>
            <a:lvl3pPr marL="914400" indent="0" algn="ctr">
              <a:buNone/>
              <a:defRPr sz="2800"/>
            </a:lvl3pPr>
            <a:lvl4pPr marL="1371600" indent="0" algn="ctr">
              <a:buNone/>
              <a:defRPr sz="2400"/>
            </a:lvl4pPr>
            <a:lvl5pPr marL="1828800" indent="0" algn="ctr">
              <a:buNone/>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78370C56-F693-4BE8-B27F-8A3B71E3BF99}"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1255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C03C4E-B495-45AC-B670-E4A8A68EA5D1}" type="datetime1">
              <a:rPr lang="en-GB" smtClean="0"/>
              <a:t>30/07/2020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r>
              <a:rPr lang="en-GB" dirty="0"/>
              <a:t> of 48  </a:t>
            </a:r>
          </a:p>
        </p:txBody>
      </p:sp>
    </p:spTree>
    <p:extLst>
      <p:ext uri="{BB962C8B-B14F-4D97-AF65-F5344CB8AC3E}">
        <p14:creationId xmlns:p14="http://schemas.microsoft.com/office/powerpoint/2010/main" val="25915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235F92AF-BA5E-4D84-80B9-5CB33C8E419E}" type="datetime1">
              <a:rPr lang="en-GB" smtClean="0"/>
              <a:t>30/07/2020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12030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32B4C125-7FD9-410F-8BFB-BFCE2AA872BB}" type="datetime1">
              <a:rPr lang="en-GB" smtClean="0"/>
              <a:t>30/07/2020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373317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EBB96961-B640-4BF8-B14D-9111285F3E3D}" type="datetime1">
              <a:rPr lang="en-GB" smtClean="0"/>
              <a:t>30/07/2020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321031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623C1-EF02-4EFF-AA2D-98E1D0D4BD64}" type="datetime1">
              <a:rPr lang="en-GB" smtClean="0"/>
              <a:t>30/07/2020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314638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98967F-2EEF-4C41-807C-68099648C595}" type="datetime1">
              <a:rPr lang="en-GB" smtClean="0"/>
              <a:t>30/07/2020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r>
              <a:rPr lang="en-GB" dirty="0"/>
              <a:t> of 48 </a:t>
            </a:r>
          </a:p>
        </p:txBody>
      </p:sp>
    </p:spTree>
    <p:extLst>
      <p:ext uri="{BB962C8B-B14F-4D97-AF65-F5344CB8AC3E}">
        <p14:creationId xmlns:p14="http://schemas.microsoft.com/office/powerpoint/2010/main" val="31718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B5988EC-D86E-4131-A068-0A32615D0DCB}" type="datetime1">
              <a:rPr lang="en-GB" smtClean="0"/>
              <a:pPr/>
              <a:t>30/07/2020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330EA680-D336-4FF7-8B7A-9848BB0A1C32}" type="slidenum">
              <a:rPr lang="en-GB" smtClean="0"/>
              <a:pPr/>
              <a:t>‹#›</a:t>
            </a:fld>
            <a:r>
              <a:rPr lang="en-GB"/>
              <a:t> of 48</a:t>
            </a:r>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11F8D2-B963-46AD-80DA-215C70917B01}" type="datetime1">
              <a:rPr lang="en-GB" smtClean="0"/>
              <a:t>30/07/2020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330EA680-D336-4FF7-8B7A-9848BB0A1C32}" type="slidenum">
              <a:rPr lang="en-GB" smtClean="0"/>
              <a:pPr/>
              <a:t>‹#›</a:t>
            </a:fld>
            <a:r>
              <a:rPr lang="en-GB" dirty="0"/>
              <a:t>  of 48</a:t>
            </a:r>
          </a:p>
        </p:txBody>
      </p:sp>
    </p:spTree>
    <p:extLst>
      <p:ext uri="{BB962C8B-B14F-4D97-AF65-F5344CB8AC3E}">
        <p14:creationId xmlns:p14="http://schemas.microsoft.com/office/powerpoint/2010/main" val="422980214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80" r:id="rId3"/>
    <p:sldLayoutId id="2147483673" r:id="rId4"/>
    <p:sldLayoutId id="2147483674" r:id="rId5"/>
    <p:sldLayoutId id="2147483675" r:id="rId6"/>
    <p:sldLayoutId id="2147483676" r:id="rId7"/>
    <p:sldLayoutId id="2147483677" r:id="rId8"/>
    <p:sldLayoutId id="2147483678" r:id="rId9"/>
    <p:sldLayoutId id="2147483679"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9.svg"/><Relationship Id="rId2" Type="http://schemas.openxmlformats.org/officeDocument/2006/relationships/notesSlide" Target="../notesSlides/notesSlide11.xml"/><Relationship Id="rId16" Type="http://schemas.openxmlformats.org/officeDocument/2006/relationships/image" Target="../media/image31.svg"/><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21.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28.png"/><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mlosborn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hyperlink" Target="https://www.theguardian.com/society/2008/jan/10/disability.longtermcare" TargetMode="External"/><Relationship Id="rId7" Type="http://schemas.openxmlformats.org/officeDocument/2006/relationships/image" Target="../media/image32.png"/><Relationship Id="rId12" Type="http://schemas.openxmlformats.org/officeDocument/2006/relationships/image" Target="../media/image46.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5.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57.svg"/><Relationship Id="rId4" Type="http://schemas.openxmlformats.org/officeDocument/2006/relationships/image" Target="../media/image30.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71.sv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69.svg"/><Relationship Id="rId4" Type="http://schemas.openxmlformats.org/officeDocument/2006/relationships/image" Target="../media/image40.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chart" Target="../charts/chart2.xml"/><Relationship Id="rId4" Type="http://schemas.openxmlformats.org/officeDocument/2006/relationships/image" Target="../media/image47.png"/><Relationship Id="rId9" Type="http://schemas.openxmlformats.org/officeDocument/2006/relationships/chart" Target="../charts/char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3.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www.linkedin.com/groups/13765097/"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notesSlide" Target="../notesSlides/notesSlide8.xml"/><Relationship Id="rId16" Type="http://schemas.openxmlformats.org/officeDocument/2006/relationships/image" Target="../media/image19.sv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9.sv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31.svg"/><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Learning Experiences for All</a:t>
            </a:r>
          </a:p>
        </p:txBody>
      </p:sp>
      <p:sp>
        <p:nvSpPr>
          <p:cNvPr id="3" name="Subtitle 2"/>
          <p:cNvSpPr>
            <a:spLocks noGrp="1"/>
          </p:cNvSpPr>
          <p:nvPr>
            <p:ph type="subTitle" idx="1"/>
          </p:nvPr>
        </p:nvSpPr>
        <p:spPr/>
        <p:txBody>
          <a:bodyPr/>
          <a:lstStyle/>
          <a:p>
            <a:r>
              <a:rPr lang="en-GB" dirty="0">
                <a:solidFill>
                  <a:schemeClr val="accent1"/>
                </a:solidFill>
              </a:rPr>
              <a:t>A beginner’s guide to </a:t>
            </a:r>
            <a:r>
              <a:rPr lang="en-GB" b="1" dirty="0">
                <a:solidFill>
                  <a:schemeClr val="accent1"/>
                </a:solidFill>
              </a:rPr>
              <a:t>Accessibility</a:t>
            </a:r>
          </a:p>
        </p:txBody>
      </p:sp>
      <p:sp>
        <p:nvSpPr>
          <p:cNvPr id="5" name="Slide Number Placeholder 4">
            <a:extLst>
              <a:ext uri="{FF2B5EF4-FFF2-40B4-BE49-F238E27FC236}">
                <a16:creationId xmlns:a16="http://schemas.microsoft.com/office/drawing/2014/main" id="{D640492F-3E37-4423-994B-59F57E3BADD7}"/>
              </a:ext>
            </a:extLst>
          </p:cNvPr>
          <p:cNvSpPr>
            <a:spLocks noGrp="1"/>
          </p:cNvSpPr>
          <p:nvPr>
            <p:ph type="sldNum" sz="quarter" idx="12"/>
          </p:nvPr>
        </p:nvSpPr>
        <p:spPr/>
        <p:txBody>
          <a:bodyPr/>
          <a:lstStyle/>
          <a:p>
            <a:fld id="{330EA680-D336-4FF7-8B7A-9848BB0A1C32}" type="slidenum">
              <a:rPr lang="en-GB" smtClean="0"/>
              <a:t>1</a:t>
            </a:fld>
            <a:r>
              <a:rPr lang="en-GB" dirty="0"/>
              <a:t> of 48</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AC3FB3-F984-4EA6-8E35-3C39A6E5726B}"/>
              </a:ext>
            </a:extLst>
          </p:cNvPr>
          <p:cNvSpPr>
            <a:spLocks noGrp="1"/>
          </p:cNvSpPr>
          <p:nvPr>
            <p:ph type="title"/>
          </p:nvPr>
        </p:nvSpPr>
        <p:spPr/>
        <p:txBody>
          <a:bodyPr/>
          <a:lstStyle/>
          <a:p>
            <a:r>
              <a:rPr lang="en-GB" dirty="0"/>
              <a:t>Accessible Design is Good Design</a:t>
            </a:r>
          </a:p>
        </p:txBody>
      </p:sp>
      <p:sp>
        <p:nvSpPr>
          <p:cNvPr id="7" name="Content Placeholder 6">
            <a:extLst>
              <a:ext uri="{FF2B5EF4-FFF2-40B4-BE49-F238E27FC236}">
                <a16:creationId xmlns:a16="http://schemas.microsoft.com/office/drawing/2014/main" id="{C7FFB1DD-E3D0-421B-94FF-011A869AA742}"/>
              </a:ext>
            </a:extLst>
          </p:cNvPr>
          <p:cNvSpPr>
            <a:spLocks noGrp="1"/>
          </p:cNvSpPr>
          <p:nvPr>
            <p:ph idx="1"/>
          </p:nvPr>
        </p:nvSpPr>
        <p:spPr/>
        <p:txBody>
          <a:bodyPr>
            <a:normAutofit/>
          </a:bodyPr>
          <a:lstStyle/>
          <a:p>
            <a:r>
              <a:rPr lang="en-GB" dirty="0">
                <a:solidFill>
                  <a:schemeClr val="accent2"/>
                </a:solidFill>
              </a:rPr>
              <a:t>“</a:t>
            </a:r>
            <a:r>
              <a:rPr lang="en-GB" b="1" dirty="0"/>
              <a:t>Accessible design is good design</a:t>
            </a:r>
            <a:r>
              <a:rPr lang="en-GB" dirty="0"/>
              <a:t>.</a:t>
            </a:r>
            <a:br>
              <a:rPr lang="en-GB" dirty="0"/>
            </a:br>
            <a:r>
              <a:rPr lang="en-GB" dirty="0"/>
              <a:t>It benefits people who don’t have disabilities as well as people who do.</a:t>
            </a:r>
            <a:br>
              <a:rPr lang="en-GB" dirty="0"/>
            </a:br>
            <a:r>
              <a:rPr lang="en-GB" b="1" dirty="0"/>
              <a:t>Accessibility is all about removing barriers</a:t>
            </a:r>
            <a:r>
              <a:rPr lang="en-GB" dirty="0"/>
              <a:t> and </a:t>
            </a:r>
            <a:r>
              <a:rPr lang="en-GB" b="1" dirty="0"/>
              <a:t>providing the benefits of technology for everyone</a:t>
            </a:r>
            <a:r>
              <a:rPr lang="en-GB" dirty="0"/>
              <a:t>.</a:t>
            </a:r>
            <a:r>
              <a:rPr lang="en-GB" dirty="0">
                <a:solidFill>
                  <a:schemeClr val="accent2"/>
                </a:solidFill>
              </a:rPr>
              <a:t>”</a:t>
            </a:r>
          </a:p>
          <a:p>
            <a:r>
              <a:rPr lang="en-GB" sz="2800" dirty="0">
                <a:solidFill>
                  <a:schemeClr val="accent3"/>
                </a:solidFill>
              </a:rPr>
              <a:t>Steve Ballmer</a:t>
            </a:r>
          </a:p>
        </p:txBody>
      </p:sp>
      <p:sp>
        <p:nvSpPr>
          <p:cNvPr id="8" name="Slide Number Placeholder 7">
            <a:extLst>
              <a:ext uri="{FF2B5EF4-FFF2-40B4-BE49-F238E27FC236}">
                <a16:creationId xmlns:a16="http://schemas.microsoft.com/office/drawing/2014/main" id="{838751B8-76F7-4BB7-8CB7-2B1A46A88567}"/>
              </a:ext>
            </a:extLst>
          </p:cNvPr>
          <p:cNvSpPr>
            <a:spLocks noGrp="1"/>
          </p:cNvSpPr>
          <p:nvPr>
            <p:ph type="sldNum" sz="quarter" idx="12"/>
          </p:nvPr>
        </p:nvSpPr>
        <p:spPr/>
        <p:txBody>
          <a:bodyPr/>
          <a:lstStyle/>
          <a:p>
            <a:fld id="{330EA680-D336-4FF7-8B7A-9848BB0A1C32}" type="slidenum">
              <a:rPr lang="en-GB" smtClean="0"/>
              <a:t>10</a:t>
            </a:fld>
            <a:r>
              <a:rPr lang="en-GB" dirty="0"/>
              <a:t> of 48</a:t>
            </a:r>
          </a:p>
        </p:txBody>
      </p:sp>
    </p:spTree>
    <p:extLst>
      <p:ext uri="{BB962C8B-B14F-4D97-AF65-F5344CB8AC3E}">
        <p14:creationId xmlns:p14="http://schemas.microsoft.com/office/powerpoint/2010/main" val="141697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66F3FA21-99D3-4B72-86D5-4326573F8027}"/>
              </a:ext>
            </a:extLst>
          </p:cNvPr>
          <p:cNvSpPr>
            <a:spLocks noGrp="1"/>
          </p:cNvSpPr>
          <p:nvPr>
            <p:ph type="title"/>
          </p:nvPr>
        </p:nvSpPr>
        <p:spPr/>
        <p:txBody>
          <a:bodyPr/>
          <a:lstStyle/>
          <a:p>
            <a:r>
              <a:rPr lang="en-GB" dirty="0"/>
              <a:t>Not all challenges are visible</a:t>
            </a:r>
          </a:p>
        </p:txBody>
      </p:sp>
      <p:sp>
        <p:nvSpPr>
          <p:cNvPr id="25" name="Content Placeholder 24">
            <a:extLst>
              <a:ext uri="{FF2B5EF4-FFF2-40B4-BE49-F238E27FC236}">
                <a16:creationId xmlns:a16="http://schemas.microsoft.com/office/drawing/2014/main" id="{28F9BF71-B573-41A9-BBBA-626B56C1EAAD}"/>
              </a:ext>
            </a:extLst>
          </p:cNvPr>
          <p:cNvSpPr>
            <a:spLocks noGrp="1"/>
          </p:cNvSpPr>
          <p:nvPr>
            <p:ph idx="1"/>
          </p:nvPr>
        </p:nvSpPr>
        <p:spPr/>
        <p:txBody>
          <a:bodyPr/>
          <a:lstStyle/>
          <a:p>
            <a:r>
              <a:rPr lang="en-GB" dirty="0"/>
              <a:t>Learning Experiences for </a:t>
            </a:r>
            <a:r>
              <a:rPr lang="en-GB" b="1" dirty="0">
                <a:solidFill>
                  <a:schemeClr val="accent2"/>
                </a:solidFill>
              </a:rPr>
              <a:t>ALL</a:t>
            </a:r>
          </a:p>
        </p:txBody>
      </p:sp>
      <p:pic>
        <p:nvPicPr>
          <p:cNvPr id="27" name="Content Placeholder 4" descr="Woman with cane">
            <a:extLst>
              <a:ext uri="{FF2B5EF4-FFF2-40B4-BE49-F238E27FC236}">
                <a16:creationId xmlns:a16="http://schemas.microsoft.com/office/drawing/2014/main" id="{81D06DF7-78A7-4F45-8AC6-1D9EF7DB159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586744" y="5111116"/>
            <a:ext cx="914400" cy="914400"/>
          </a:xfrm>
          <a:prstGeom prst="rect">
            <a:avLst/>
          </a:prstGeom>
        </p:spPr>
      </p:pic>
      <p:pic>
        <p:nvPicPr>
          <p:cNvPr id="29" name="Graphic 28" descr="Baby">
            <a:extLst>
              <a:ext uri="{FF2B5EF4-FFF2-40B4-BE49-F238E27FC236}">
                <a16:creationId xmlns:a16="http://schemas.microsoft.com/office/drawing/2014/main" id="{25A3A096-5C79-4F88-9968-E1AC53DDFD4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227072" y="5568316"/>
            <a:ext cx="457200" cy="457200"/>
          </a:xfrm>
          <a:prstGeom prst="rect">
            <a:avLst/>
          </a:prstGeom>
        </p:spPr>
      </p:pic>
      <p:pic>
        <p:nvPicPr>
          <p:cNvPr id="30" name="Graphic 29" descr="Woman">
            <a:extLst>
              <a:ext uri="{FF2B5EF4-FFF2-40B4-BE49-F238E27FC236}">
                <a16:creationId xmlns:a16="http://schemas.microsoft.com/office/drawing/2014/main" id="{9EA4C082-EDC0-4CB9-9C76-345336C8BD8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690856" y="5086200"/>
            <a:ext cx="914400" cy="914400"/>
          </a:xfrm>
          <a:prstGeom prst="rect">
            <a:avLst/>
          </a:prstGeom>
        </p:spPr>
      </p:pic>
      <p:pic>
        <p:nvPicPr>
          <p:cNvPr id="31" name="Graphic 30" descr="Man">
            <a:extLst>
              <a:ext uri="{FF2B5EF4-FFF2-40B4-BE49-F238E27FC236}">
                <a16:creationId xmlns:a16="http://schemas.microsoft.com/office/drawing/2014/main" id="{0766AFBF-BA28-4758-9780-8D7B8421AEA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46416" y="5111116"/>
            <a:ext cx="914400" cy="914400"/>
          </a:xfrm>
          <a:prstGeom prst="rect">
            <a:avLst/>
          </a:prstGeom>
        </p:spPr>
      </p:pic>
      <p:pic>
        <p:nvPicPr>
          <p:cNvPr id="33" name="Graphic 32" descr="Pregnant lady">
            <a:extLst>
              <a:ext uri="{FF2B5EF4-FFF2-40B4-BE49-F238E27FC236}">
                <a16:creationId xmlns:a16="http://schemas.microsoft.com/office/drawing/2014/main" id="{9D673AC9-2B68-46C9-AE54-D8444313D46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5410200" y="5086200"/>
            <a:ext cx="914400" cy="914400"/>
          </a:xfrm>
          <a:prstGeom prst="rect">
            <a:avLst/>
          </a:prstGeom>
        </p:spPr>
      </p:pic>
      <p:pic>
        <p:nvPicPr>
          <p:cNvPr id="34" name="Graphic 33" descr="Person in wheelchair">
            <a:extLst>
              <a:ext uri="{FF2B5EF4-FFF2-40B4-BE49-F238E27FC236}">
                <a16:creationId xmlns:a16="http://schemas.microsoft.com/office/drawing/2014/main" id="{2ED51A49-67CD-4FC5-8CAE-E45309F2126A}"/>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050528" y="5086200"/>
            <a:ext cx="914400" cy="914400"/>
          </a:xfrm>
          <a:prstGeom prst="rect">
            <a:avLst/>
          </a:prstGeom>
        </p:spPr>
      </p:pic>
      <p:pic>
        <p:nvPicPr>
          <p:cNvPr id="36" name="Graphic 35" descr="Man with baby">
            <a:extLst>
              <a:ext uri="{FF2B5EF4-FFF2-40B4-BE49-F238E27FC236}">
                <a16:creationId xmlns:a16="http://schemas.microsoft.com/office/drawing/2014/main" id="{18629D8F-8D9B-4F45-82B5-6F0A20357646}"/>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0331184" y="5111116"/>
            <a:ext cx="914400" cy="914400"/>
          </a:xfrm>
          <a:prstGeom prst="rect">
            <a:avLst/>
          </a:prstGeom>
        </p:spPr>
      </p:pic>
      <p:sp>
        <p:nvSpPr>
          <p:cNvPr id="2" name="Slide Number Placeholder 1">
            <a:extLst>
              <a:ext uri="{FF2B5EF4-FFF2-40B4-BE49-F238E27FC236}">
                <a16:creationId xmlns:a16="http://schemas.microsoft.com/office/drawing/2014/main" id="{359BF90D-1960-4958-9944-A21D12A40CB5}"/>
              </a:ext>
            </a:extLst>
          </p:cNvPr>
          <p:cNvSpPr>
            <a:spLocks noGrp="1"/>
          </p:cNvSpPr>
          <p:nvPr>
            <p:ph type="sldNum" sz="quarter" idx="12"/>
          </p:nvPr>
        </p:nvSpPr>
        <p:spPr/>
        <p:txBody>
          <a:bodyPr/>
          <a:lstStyle/>
          <a:p>
            <a:fld id="{330EA680-D336-4FF7-8B7A-9848BB0A1C32}" type="slidenum">
              <a:rPr lang="en-GB" smtClean="0"/>
              <a:t>11</a:t>
            </a:fld>
            <a:r>
              <a:rPr lang="en-GB" dirty="0"/>
              <a:t> of 48</a:t>
            </a:r>
          </a:p>
        </p:txBody>
      </p:sp>
    </p:spTree>
    <p:extLst>
      <p:ext uri="{BB962C8B-B14F-4D97-AF65-F5344CB8AC3E}">
        <p14:creationId xmlns:p14="http://schemas.microsoft.com/office/powerpoint/2010/main" val="161862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1FCBC-3813-4DC1-9A86-02AAE51150DF}"/>
              </a:ext>
            </a:extLst>
          </p:cNvPr>
          <p:cNvSpPr>
            <a:spLocks noGrp="1"/>
          </p:cNvSpPr>
          <p:nvPr>
            <p:ph type="title"/>
          </p:nvPr>
        </p:nvSpPr>
        <p:spPr/>
        <p:txBody>
          <a:bodyPr/>
          <a:lstStyle/>
          <a:p>
            <a:r>
              <a:rPr lang="en-GB" dirty="0"/>
              <a:t>List of accessibility issues</a:t>
            </a:r>
          </a:p>
        </p:txBody>
      </p:sp>
      <p:sp>
        <p:nvSpPr>
          <p:cNvPr id="5" name="Content Placeholder 4">
            <a:extLst>
              <a:ext uri="{FF2B5EF4-FFF2-40B4-BE49-F238E27FC236}">
                <a16:creationId xmlns:a16="http://schemas.microsoft.com/office/drawing/2014/main" id="{9461599D-0459-4775-9ABA-99E426E6BDE2}"/>
              </a:ext>
            </a:extLst>
          </p:cNvPr>
          <p:cNvSpPr>
            <a:spLocks noGrp="1"/>
          </p:cNvSpPr>
          <p:nvPr>
            <p:ph idx="1"/>
          </p:nvPr>
        </p:nvSpPr>
        <p:spPr/>
        <p:txBody>
          <a:bodyPr numCol="2">
            <a:normAutofit fontScale="92500"/>
          </a:bodyPr>
          <a:lstStyle/>
          <a:p>
            <a:pPr marL="360000" indent="-360000"/>
            <a:r>
              <a:rPr lang="en-GB" dirty="0"/>
              <a:t>Text size and customisation</a:t>
            </a:r>
          </a:p>
          <a:p>
            <a:pPr marL="360000" indent="-360000"/>
            <a:r>
              <a:rPr lang="en-GB" dirty="0"/>
              <a:t>Images</a:t>
            </a:r>
          </a:p>
          <a:p>
            <a:pPr marL="360000" indent="-360000"/>
            <a:r>
              <a:rPr lang="en-GB" dirty="0"/>
              <a:t>Headings</a:t>
            </a:r>
          </a:p>
          <a:p>
            <a:pPr marL="360000" indent="-360000"/>
            <a:r>
              <a:rPr lang="en-GB" dirty="0"/>
              <a:t>Design</a:t>
            </a:r>
          </a:p>
          <a:p>
            <a:pPr marL="360000" indent="-360000"/>
            <a:r>
              <a:rPr lang="en-GB" dirty="0"/>
              <a:t>Content</a:t>
            </a:r>
          </a:p>
          <a:p>
            <a:pPr marL="360000" indent="-360000"/>
            <a:r>
              <a:rPr lang="en-GB" dirty="0"/>
              <a:t>Links</a:t>
            </a:r>
          </a:p>
          <a:p>
            <a:pPr marL="360000" indent="-360000"/>
            <a:r>
              <a:rPr lang="en-GB" dirty="0"/>
              <a:t>Forms</a:t>
            </a:r>
          </a:p>
          <a:p>
            <a:pPr marL="360000" indent="-360000"/>
            <a:r>
              <a:rPr lang="en-GB" dirty="0"/>
              <a:t>Lists</a:t>
            </a:r>
          </a:p>
          <a:p>
            <a:pPr marL="360000" indent="-360000"/>
            <a:r>
              <a:rPr lang="en-GB" dirty="0"/>
              <a:t>Keyboard navigation</a:t>
            </a:r>
          </a:p>
          <a:p>
            <a:pPr marL="360000" indent="-360000"/>
            <a:r>
              <a:rPr lang="en-GB" dirty="0"/>
              <a:t>HTML</a:t>
            </a:r>
          </a:p>
          <a:p>
            <a:pPr marL="360000" indent="-360000"/>
            <a:r>
              <a:rPr lang="en-GB" dirty="0"/>
              <a:t>JavaScript and AJAX</a:t>
            </a:r>
          </a:p>
          <a:p>
            <a:pPr marL="360000" indent="-360000">
              <a:buNone/>
            </a:pPr>
            <a:endParaRPr lang="en-GB" dirty="0"/>
          </a:p>
        </p:txBody>
      </p:sp>
      <p:sp>
        <p:nvSpPr>
          <p:cNvPr id="6" name="Slide Number Placeholder 5">
            <a:extLst>
              <a:ext uri="{FF2B5EF4-FFF2-40B4-BE49-F238E27FC236}">
                <a16:creationId xmlns:a16="http://schemas.microsoft.com/office/drawing/2014/main" id="{CD539774-510F-42B4-9239-DB4DC8BDDB56}"/>
              </a:ext>
            </a:extLst>
          </p:cNvPr>
          <p:cNvSpPr>
            <a:spLocks noGrp="1"/>
          </p:cNvSpPr>
          <p:nvPr>
            <p:ph type="sldNum" sz="quarter" idx="12"/>
          </p:nvPr>
        </p:nvSpPr>
        <p:spPr/>
        <p:txBody>
          <a:bodyPr/>
          <a:lstStyle/>
          <a:p>
            <a:fld id="{330EA680-D336-4FF7-8B7A-9848BB0A1C32}" type="slidenum">
              <a:rPr lang="en-GB" smtClean="0"/>
              <a:t>12</a:t>
            </a:fld>
            <a:endParaRPr lang="en-GB" dirty="0"/>
          </a:p>
        </p:txBody>
      </p:sp>
    </p:spTree>
    <p:extLst>
      <p:ext uri="{BB962C8B-B14F-4D97-AF65-F5344CB8AC3E}">
        <p14:creationId xmlns:p14="http://schemas.microsoft.com/office/powerpoint/2010/main" val="1492918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BC484-4A67-4E84-B2F2-6054CD2183A5}"/>
              </a:ext>
            </a:extLst>
          </p:cNvPr>
          <p:cNvSpPr>
            <a:spLocks noGrp="1"/>
          </p:cNvSpPr>
          <p:nvPr>
            <p:ph type="title"/>
          </p:nvPr>
        </p:nvSpPr>
        <p:spPr/>
        <p:txBody>
          <a:bodyPr/>
          <a:lstStyle/>
          <a:p>
            <a:r>
              <a:rPr lang="en-GB" dirty="0"/>
              <a:t>WCAG Guidelines</a:t>
            </a:r>
          </a:p>
        </p:txBody>
      </p:sp>
      <p:sp>
        <p:nvSpPr>
          <p:cNvPr id="9" name="Content Placeholder 8">
            <a:extLst>
              <a:ext uri="{FF2B5EF4-FFF2-40B4-BE49-F238E27FC236}">
                <a16:creationId xmlns:a16="http://schemas.microsoft.com/office/drawing/2014/main" id="{1AD42254-757A-4049-97A3-78B4F1F4EC78}"/>
              </a:ext>
            </a:extLst>
          </p:cNvPr>
          <p:cNvSpPr>
            <a:spLocks noGrp="1"/>
          </p:cNvSpPr>
          <p:nvPr>
            <p:ph idx="1"/>
          </p:nvPr>
        </p:nvSpPr>
        <p:spPr>
          <a:xfrm>
            <a:off x="1553028" y="1825625"/>
            <a:ext cx="9800771" cy="4351338"/>
          </a:xfrm>
        </p:spPr>
        <p:txBody>
          <a:bodyPr/>
          <a:lstStyle/>
          <a:p>
            <a:r>
              <a:rPr lang="en-GB" dirty="0"/>
              <a:t>Perceivable</a:t>
            </a:r>
          </a:p>
          <a:p>
            <a:r>
              <a:rPr lang="en-GB" dirty="0"/>
              <a:t>Operable</a:t>
            </a:r>
          </a:p>
          <a:p>
            <a:r>
              <a:rPr lang="en-GB" dirty="0"/>
              <a:t>Understandable</a:t>
            </a:r>
          </a:p>
          <a:p>
            <a:r>
              <a:rPr lang="en-GB" dirty="0"/>
              <a:t>Robust</a:t>
            </a:r>
          </a:p>
          <a:p>
            <a:endParaRPr lang="en-GB" dirty="0"/>
          </a:p>
        </p:txBody>
      </p:sp>
      <p:pic>
        <p:nvPicPr>
          <p:cNvPr id="10" name="Graphic 9" descr="Monitor">
            <a:extLst>
              <a:ext uri="{FF2B5EF4-FFF2-40B4-BE49-F238E27FC236}">
                <a16:creationId xmlns:a16="http://schemas.microsoft.com/office/drawing/2014/main" id="{94B77856-7129-48C8-8CC4-19C32CE0E79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51156" y="4084351"/>
            <a:ext cx="900000" cy="900000"/>
          </a:xfrm>
          <a:prstGeom prst="rect">
            <a:avLst/>
          </a:prstGeom>
        </p:spPr>
      </p:pic>
      <p:pic>
        <p:nvPicPr>
          <p:cNvPr id="11" name="Graphic 10" descr="Eye">
            <a:extLst>
              <a:ext uri="{FF2B5EF4-FFF2-40B4-BE49-F238E27FC236}">
                <a16:creationId xmlns:a16="http://schemas.microsoft.com/office/drawing/2014/main" id="{F0EE0739-DBA5-4E67-8186-E6488EB93DE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10800000">
            <a:off x="436756" y="1757586"/>
            <a:ext cx="914400" cy="914400"/>
          </a:xfrm>
          <a:prstGeom prst="rect">
            <a:avLst/>
          </a:prstGeom>
        </p:spPr>
      </p:pic>
      <p:pic>
        <p:nvPicPr>
          <p:cNvPr id="12" name="Graphic 11" descr="Brain">
            <a:extLst>
              <a:ext uri="{FF2B5EF4-FFF2-40B4-BE49-F238E27FC236}">
                <a16:creationId xmlns:a16="http://schemas.microsoft.com/office/drawing/2014/main" id="{5F31838F-E7D5-49CC-9868-EF43F8ABB7B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36756" y="3308762"/>
            <a:ext cx="914400" cy="914400"/>
          </a:xfrm>
          <a:prstGeom prst="rect">
            <a:avLst/>
          </a:prstGeom>
        </p:spPr>
      </p:pic>
      <p:pic>
        <p:nvPicPr>
          <p:cNvPr id="13" name="Graphic 12" descr="Keyboard">
            <a:extLst>
              <a:ext uri="{FF2B5EF4-FFF2-40B4-BE49-F238E27FC236}">
                <a16:creationId xmlns:a16="http://schemas.microsoft.com/office/drawing/2014/main" id="{1419A970-EF39-42F9-9A54-E99C4C1BFB69}"/>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36756" y="2533174"/>
            <a:ext cx="914400" cy="914400"/>
          </a:xfrm>
          <a:prstGeom prst="rect">
            <a:avLst/>
          </a:prstGeom>
        </p:spPr>
      </p:pic>
      <p:sp>
        <p:nvSpPr>
          <p:cNvPr id="14" name="Slide Number Placeholder 13">
            <a:extLst>
              <a:ext uri="{FF2B5EF4-FFF2-40B4-BE49-F238E27FC236}">
                <a16:creationId xmlns:a16="http://schemas.microsoft.com/office/drawing/2014/main" id="{8D2624CB-4D51-4251-BB50-46530CA785EF}"/>
              </a:ext>
            </a:extLst>
          </p:cNvPr>
          <p:cNvSpPr>
            <a:spLocks noGrp="1"/>
          </p:cNvSpPr>
          <p:nvPr>
            <p:ph type="sldNum" sz="quarter" idx="12"/>
          </p:nvPr>
        </p:nvSpPr>
        <p:spPr/>
        <p:txBody>
          <a:bodyPr/>
          <a:lstStyle/>
          <a:p>
            <a:fld id="{330EA680-D336-4FF7-8B7A-9848BB0A1C32}" type="slidenum">
              <a:rPr lang="en-GB" smtClean="0"/>
              <a:t>13</a:t>
            </a:fld>
            <a:endParaRPr lang="en-GB" dirty="0"/>
          </a:p>
        </p:txBody>
      </p:sp>
    </p:spTree>
    <p:extLst>
      <p:ext uri="{BB962C8B-B14F-4D97-AF65-F5344CB8AC3E}">
        <p14:creationId xmlns:p14="http://schemas.microsoft.com/office/powerpoint/2010/main" val="302560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8932-0D56-4E52-B352-2E0C74254B12}"/>
              </a:ext>
            </a:extLst>
          </p:cNvPr>
          <p:cNvSpPr>
            <a:spLocks noGrp="1"/>
          </p:cNvSpPr>
          <p:nvPr>
            <p:ph type="title"/>
          </p:nvPr>
        </p:nvSpPr>
        <p:spPr/>
        <p:txBody>
          <a:bodyPr/>
          <a:lstStyle/>
          <a:p>
            <a:r>
              <a:rPr lang="en-GB" dirty="0"/>
              <a:t>Perceivable</a:t>
            </a:r>
          </a:p>
        </p:txBody>
      </p:sp>
      <p:sp>
        <p:nvSpPr>
          <p:cNvPr id="3" name="Content Placeholder 2">
            <a:extLst>
              <a:ext uri="{FF2B5EF4-FFF2-40B4-BE49-F238E27FC236}">
                <a16:creationId xmlns:a16="http://schemas.microsoft.com/office/drawing/2014/main" id="{FA4621EF-8E8F-40F4-BF3B-7737781DC7FE}"/>
              </a:ext>
            </a:extLst>
          </p:cNvPr>
          <p:cNvSpPr>
            <a:spLocks noGrp="1"/>
          </p:cNvSpPr>
          <p:nvPr>
            <p:ph idx="1"/>
          </p:nvPr>
        </p:nvSpPr>
        <p:spPr/>
        <p:txBody>
          <a:bodyPr/>
          <a:lstStyle/>
          <a:p>
            <a:r>
              <a:rPr lang="en-GB" dirty="0"/>
              <a:t>Is all of your content </a:t>
            </a:r>
            <a:r>
              <a:rPr lang="en-GB" b="1" dirty="0"/>
              <a:t>perceivable</a:t>
            </a:r>
            <a:r>
              <a:rPr lang="en-GB" dirty="0"/>
              <a:t> to </a:t>
            </a:r>
            <a:r>
              <a:rPr lang="en-GB" b="1" dirty="0"/>
              <a:t>everyone</a:t>
            </a:r>
            <a:r>
              <a:rPr lang="en-GB" dirty="0"/>
              <a:t>?</a:t>
            </a:r>
          </a:p>
          <a:p>
            <a:r>
              <a:rPr lang="en-GB" dirty="0"/>
              <a:t>Can </a:t>
            </a:r>
            <a:r>
              <a:rPr lang="en-GB" b="1" dirty="0"/>
              <a:t>all</a:t>
            </a:r>
            <a:r>
              <a:rPr lang="en-GB" dirty="0"/>
              <a:t> of your learners consume </a:t>
            </a:r>
            <a:r>
              <a:rPr lang="en-GB" b="1" dirty="0"/>
              <a:t>all</a:t>
            </a:r>
            <a:r>
              <a:rPr lang="en-GB" dirty="0"/>
              <a:t> of your content?</a:t>
            </a:r>
          </a:p>
          <a:p>
            <a:pPr marL="0" indent="0">
              <a:buNone/>
            </a:pPr>
            <a:endParaRPr lang="en-GB" dirty="0"/>
          </a:p>
          <a:p>
            <a:pPr marL="0" indent="0">
              <a:buNone/>
            </a:pPr>
            <a:r>
              <a:rPr lang="en-GB" dirty="0"/>
              <a:t>If not, you may need to provide alternatives</a:t>
            </a:r>
          </a:p>
        </p:txBody>
      </p:sp>
      <p:pic>
        <p:nvPicPr>
          <p:cNvPr id="5" name="Graphic 4" descr="Eye">
            <a:extLst>
              <a:ext uri="{FF2B5EF4-FFF2-40B4-BE49-F238E27FC236}">
                <a16:creationId xmlns:a16="http://schemas.microsoft.com/office/drawing/2014/main" id="{6B87BC4F-9A02-4724-BF67-B5DC83F7FEA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439400" y="570706"/>
            <a:ext cx="914400" cy="914400"/>
          </a:xfrm>
          <a:prstGeom prst="rect">
            <a:avLst/>
          </a:prstGeom>
        </p:spPr>
      </p:pic>
      <p:sp>
        <p:nvSpPr>
          <p:cNvPr id="6" name="Slide Number Placeholder 5">
            <a:extLst>
              <a:ext uri="{FF2B5EF4-FFF2-40B4-BE49-F238E27FC236}">
                <a16:creationId xmlns:a16="http://schemas.microsoft.com/office/drawing/2014/main" id="{9F7F00A2-A025-4196-A31F-9A757E6036EB}"/>
              </a:ext>
            </a:extLst>
          </p:cNvPr>
          <p:cNvSpPr>
            <a:spLocks noGrp="1"/>
          </p:cNvSpPr>
          <p:nvPr>
            <p:ph type="sldNum" sz="quarter" idx="12"/>
          </p:nvPr>
        </p:nvSpPr>
        <p:spPr/>
        <p:txBody>
          <a:bodyPr/>
          <a:lstStyle/>
          <a:p>
            <a:fld id="{330EA680-D336-4FF7-8B7A-9848BB0A1C32}" type="slidenum">
              <a:rPr lang="en-GB" smtClean="0"/>
              <a:t>14</a:t>
            </a:fld>
            <a:endParaRPr lang="en-GB" dirty="0"/>
          </a:p>
        </p:txBody>
      </p:sp>
    </p:spTree>
    <p:extLst>
      <p:ext uri="{BB962C8B-B14F-4D97-AF65-F5344CB8AC3E}">
        <p14:creationId xmlns:p14="http://schemas.microsoft.com/office/powerpoint/2010/main" val="3271874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26F9-4580-4045-AE99-E881EF360BF0}"/>
              </a:ext>
            </a:extLst>
          </p:cNvPr>
          <p:cNvSpPr>
            <a:spLocks noGrp="1"/>
          </p:cNvSpPr>
          <p:nvPr>
            <p:ph type="title"/>
          </p:nvPr>
        </p:nvSpPr>
        <p:spPr/>
        <p:txBody>
          <a:bodyPr/>
          <a:lstStyle/>
          <a:p>
            <a:r>
              <a:rPr lang="en-GB" dirty="0"/>
              <a:t>Operable</a:t>
            </a:r>
          </a:p>
        </p:txBody>
      </p:sp>
      <p:sp>
        <p:nvSpPr>
          <p:cNvPr id="3" name="Content Placeholder 2">
            <a:extLst>
              <a:ext uri="{FF2B5EF4-FFF2-40B4-BE49-F238E27FC236}">
                <a16:creationId xmlns:a16="http://schemas.microsoft.com/office/drawing/2014/main" id="{33AAB9A6-E4AC-42EF-A52D-0183345AC3A4}"/>
              </a:ext>
            </a:extLst>
          </p:cNvPr>
          <p:cNvSpPr>
            <a:spLocks noGrp="1"/>
          </p:cNvSpPr>
          <p:nvPr>
            <p:ph idx="1"/>
          </p:nvPr>
        </p:nvSpPr>
        <p:spPr/>
        <p:txBody>
          <a:bodyPr/>
          <a:lstStyle/>
          <a:p>
            <a:r>
              <a:rPr lang="en-GB" dirty="0"/>
              <a:t>Can </a:t>
            </a:r>
            <a:r>
              <a:rPr lang="en-GB" b="1" dirty="0"/>
              <a:t>all</a:t>
            </a:r>
            <a:r>
              <a:rPr lang="en-GB" dirty="0"/>
              <a:t> users interact with </a:t>
            </a:r>
            <a:r>
              <a:rPr lang="en-GB" b="1" dirty="0"/>
              <a:t>all</a:t>
            </a:r>
            <a:r>
              <a:rPr lang="en-GB" dirty="0"/>
              <a:t> of your content?</a:t>
            </a:r>
          </a:p>
          <a:p>
            <a:endParaRPr lang="en-GB" dirty="0"/>
          </a:p>
          <a:p>
            <a:pPr marL="0" indent="0">
              <a:buNone/>
            </a:pPr>
            <a:r>
              <a:rPr lang="en-GB" dirty="0"/>
              <a:t>If not, you may need to rethink how some of your interactive content is designed</a:t>
            </a:r>
          </a:p>
        </p:txBody>
      </p:sp>
      <p:pic>
        <p:nvPicPr>
          <p:cNvPr id="5" name="Graphic 4" descr="Keyboard">
            <a:extLst>
              <a:ext uri="{FF2B5EF4-FFF2-40B4-BE49-F238E27FC236}">
                <a16:creationId xmlns:a16="http://schemas.microsoft.com/office/drawing/2014/main" id="{590CBED0-DA94-4CB4-8A3B-9733208342F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573658" y="570706"/>
            <a:ext cx="914400" cy="914400"/>
          </a:xfrm>
          <a:prstGeom prst="rect">
            <a:avLst/>
          </a:prstGeom>
        </p:spPr>
      </p:pic>
      <p:sp>
        <p:nvSpPr>
          <p:cNvPr id="6" name="Slide Number Placeholder 5">
            <a:extLst>
              <a:ext uri="{FF2B5EF4-FFF2-40B4-BE49-F238E27FC236}">
                <a16:creationId xmlns:a16="http://schemas.microsoft.com/office/drawing/2014/main" id="{F49674ED-8C24-48BD-83ED-18B6A13202FE}"/>
              </a:ext>
            </a:extLst>
          </p:cNvPr>
          <p:cNvSpPr>
            <a:spLocks noGrp="1"/>
          </p:cNvSpPr>
          <p:nvPr>
            <p:ph type="sldNum" sz="quarter" idx="12"/>
          </p:nvPr>
        </p:nvSpPr>
        <p:spPr/>
        <p:txBody>
          <a:bodyPr/>
          <a:lstStyle/>
          <a:p>
            <a:fld id="{330EA680-D336-4FF7-8B7A-9848BB0A1C32}" type="slidenum">
              <a:rPr lang="en-GB" smtClean="0"/>
              <a:t>15</a:t>
            </a:fld>
            <a:endParaRPr lang="en-GB" dirty="0"/>
          </a:p>
        </p:txBody>
      </p:sp>
    </p:spTree>
    <p:extLst>
      <p:ext uri="{BB962C8B-B14F-4D97-AF65-F5344CB8AC3E}">
        <p14:creationId xmlns:p14="http://schemas.microsoft.com/office/powerpoint/2010/main" val="264694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585F-2312-46F4-8D9B-27E8ED55BC08}"/>
              </a:ext>
            </a:extLst>
          </p:cNvPr>
          <p:cNvSpPr>
            <a:spLocks noGrp="1"/>
          </p:cNvSpPr>
          <p:nvPr>
            <p:ph type="title"/>
          </p:nvPr>
        </p:nvSpPr>
        <p:spPr/>
        <p:txBody>
          <a:bodyPr/>
          <a:lstStyle/>
          <a:p>
            <a:r>
              <a:rPr lang="en-GB" dirty="0"/>
              <a:t>Understandable</a:t>
            </a:r>
          </a:p>
        </p:txBody>
      </p:sp>
      <p:sp>
        <p:nvSpPr>
          <p:cNvPr id="3" name="Content Placeholder 2">
            <a:extLst>
              <a:ext uri="{FF2B5EF4-FFF2-40B4-BE49-F238E27FC236}">
                <a16:creationId xmlns:a16="http://schemas.microsoft.com/office/drawing/2014/main" id="{30F4D153-AB07-4C93-942B-77DE0094148C}"/>
              </a:ext>
            </a:extLst>
          </p:cNvPr>
          <p:cNvSpPr>
            <a:spLocks noGrp="1"/>
          </p:cNvSpPr>
          <p:nvPr>
            <p:ph idx="1"/>
          </p:nvPr>
        </p:nvSpPr>
        <p:spPr/>
        <p:txBody>
          <a:bodyPr/>
          <a:lstStyle/>
          <a:p>
            <a:r>
              <a:rPr lang="en-GB" dirty="0"/>
              <a:t>The </a:t>
            </a:r>
            <a:r>
              <a:rPr lang="en-GB" b="1" dirty="0"/>
              <a:t>layout</a:t>
            </a:r>
            <a:r>
              <a:rPr lang="en-GB" dirty="0"/>
              <a:t> and </a:t>
            </a:r>
            <a:r>
              <a:rPr lang="en-GB" b="1" dirty="0"/>
              <a:t>navigation</a:t>
            </a:r>
            <a:r>
              <a:rPr lang="en-GB" dirty="0"/>
              <a:t> of your content must be clearly labelled and organised</a:t>
            </a:r>
          </a:p>
          <a:p>
            <a:endParaRPr lang="en-GB" dirty="0"/>
          </a:p>
          <a:p>
            <a:pPr marL="0" indent="0">
              <a:buNone/>
            </a:pPr>
            <a:r>
              <a:rPr lang="en-GB" dirty="0"/>
              <a:t>Users need to understand their </a:t>
            </a:r>
            <a:r>
              <a:rPr lang="en-GB" b="1" dirty="0"/>
              <a:t>options</a:t>
            </a:r>
            <a:r>
              <a:rPr lang="en-GB" dirty="0"/>
              <a:t> and the </a:t>
            </a:r>
            <a:r>
              <a:rPr lang="en-GB" b="1" dirty="0"/>
              <a:t>implications</a:t>
            </a:r>
            <a:r>
              <a:rPr lang="en-GB" dirty="0"/>
              <a:t> of their choices</a:t>
            </a:r>
          </a:p>
          <a:p>
            <a:endParaRPr lang="en-GB" dirty="0"/>
          </a:p>
        </p:txBody>
      </p:sp>
      <p:pic>
        <p:nvPicPr>
          <p:cNvPr id="5" name="Graphic 4" descr="Brain">
            <a:extLst>
              <a:ext uri="{FF2B5EF4-FFF2-40B4-BE49-F238E27FC236}">
                <a16:creationId xmlns:a16="http://schemas.microsoft.com/office/drawing/2014/main" id="{18D8B607-C265-4E56-9A1C-9405D32A111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439400" y="570706"/>
            <a:ext cx="914400" cy="914400"/>
          </a:xfrm>
          <a:prstGeom prst="rect">
            <a:avLst/>
          </a:prstGeom>
        </p:spPr>
      </p:pic>
      <p:sp>
        <p:nvSpPr>
          <p:cNvPr id="6" name="Slide Number Placeholder 5">
            <a:extLst>
              <a:ext uri="{FF2B5EF4-FFF2-40B4-BE49-F238E27FC236}">
                <a16:creationId xmlns:a16="http://schemas.microsoft.com/office/drawing/2014/main" id="{7C9C7D49-5F7F-4E31-85DB-421BEF6CBAC2}"/>
              </a:ext>
            </a:extLst>
          </p:cNvPr>
          <p:cNvSpPr>
            <a:spLocks noGrp="1"/>
          </p:cNvSpPr>
          <p:nvPr>
            <p:ph type="sldNum" sz="quarter" idx="12"/>
          </p:nvPr>
        </p:nvSpPr>
        <p:spPr/>
        <p:txBody>
          <a:bodyPr/>
          <a:lstStyle/>
          <a:p>
            <a:fld id="{330EA680-D336-4FF7-8B7A-9848BB0A1C32}" type="slidenum">
              <a:rPr lang="en-GB" smtClean="0"/>
              <a:t>16</a:t>
            </a:fld>
            <a:endParaRPr lang="en-GB" dirty="0"/>
          </a:p>
        </p:txBody>
      </p:sp>
    </p:spTree>
    <p:extLst>
      <p:ext uri="{BB962C8B-B14F-4D97-AF65-F5344CB8AC3E}">
        <p14:creationId xmlns:p14="http://schemas.microsoft.com/office/powerpoint/2010/main" val="2919720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9DA-A8A0-49AF-B84E-58E1D5B8B645}"/>
              </a:ext>
            </a:extLst>
          </p:cNvPr>
          <p:cNvSpPr>
            <a:spLocks noGrp="1"/>
          </p:cNvSpPr>
          <p:nvPr>
            <p:ph type="title"/>
          </p:nvPr>
        </p:nvSpPr>
        <p:spPr/>
        <p:txBody>
          <a:bodyPr/>
          <a:lstStyle/>
          <a:p>
            <a:r>
              <a:rPr lang="en-GB" dirty="0"/>
              <a:t>Robust</a:t>
            </a:r>
          </a:p>
        </p:txBody>
      </p:sp>
      <p:sp>
        <p:nvSpPr>
          <p:cNvPr id="3" name="Content Placeholder 2">
            <a:extLst>
              <a:ext uri="{FF2B5EF4-FFF2-40B4-BE49-F238E27FC236}">
                <a16:creationId xmlns:a16="http://schemas.microsoft.com/office/drawing/2014/main" id="{634EA62A-D1C7-4E01-9C5A-C39CC2312853}"/>
              </a:ext>
            </a:extLst>
          </p:cNvPr>
          <p:cNvSpPr>
            <a:spLocks noGrp="1"/>
          </p:cNvSpPr>
          <p:nvPr>
            <p:ph idx="1"/>
          </p:nvPr>
        </p:nvSpPr>
        <p:spPr/>
        <p:txBody>
          <a:bodyPr/>
          <a:lstStyle/>
          <a:p>
            <a:r>
              <a:rPr lang="en-GB" dirty="0"/>
              <a:t>Your learning experience should be designed for a </a:t>
            </a:r>
            <a:r>
              <a:rPr lang="en-GB" b="1" dirty="0"/>
              <a:t>range of users </a:t>
            </a:r>
            <a:r>
              <a:rPr lang="en-GB" dirty="0"/>
              <a:t>on </a:t>
            </a:r>
            <a:r>
              <a:rPr lang="en-GB" b="1" dirty="0"/>
              <a:t>a range of devices</a:t>
            </a:r>
          </a:p>
          <a:p>
            <a:endParaRPr lang="en-GB" dirty="0"/>
          </a:p>
          <a:p>
            <a:pPr marL="0" indent="0">
              <a:buNone/>
            </a:pPr>
            <a:r>
              <a:rPr lang="en-GB" dirty="0"/>
              <a:t>Everyone must get the same high-quality experience.</a:t>
            </a:r>
          </a:p>
        </p:txBody>
      </p:sp>
      <p:pic>
        <p:nvPicPr>
          <p:cNvPr id="5" name="Graphic 4" descr="Monitor">
            <a:extLst>
              <a:ext uri="{FF2B5EF4-FFF2-40B4-BE49-F238E27FC236}">
                <a16:creationId xmlns:a16="http://schemas.microsoft.com/office/drawing/2014/main" id="{3DA92CB2-1465-494D-A790-F291C5B249E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565329" y="577906"/>
            <a:ext cx="900000" cy="900000"/>
          </a:xfrm>
          <a:prstGeom prst="rect">
            <a:avLst/>
          </a:prstGeom>
        </p:spPr>
      </p:pic>
      <p:pic>
        <p:nvPicPr>
          <p:cNvPr id="7" name="Graphic 6" descr="Smart Phone">
            <a:extLst>
              <a:ext uri="{FF2B5EF4-FFF2-40B4-BE49-F238E27FC236}">
                <a16:creationId xmlns:a16="http://schemas.microsoft.com/office/drawing/2014/main" id="{81AB9DAB-EB43-44FE-B559-FEBFDB21562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413329" y="901906"/>
            <a:ext cx="432000" cy="432000"/>
          </a:xfrm>
          <a:prstGeom prst="rect">
            <a:avLst/>
          </a:prstGeom>
        </p:spPr>
      </p:pic>
      <p:pic>
        <p:nvPicPr>
          <p:cNvPr id="9" name="Graphic 8" descr="Tablet">
            <a:extLst>
              <a:ext uri="{FF2B5EF4-FFF2-40B4-BE49-F238E27FC236}">
                <a16:creationId xmlns:a16="http://schemas.microsoft.com/office/drawing/2014/main" id="{FFB4F765-BB2E-4FD2-BC7F-FF7AE450476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845329" y="757906"/>
            <a:ext cx="720000" cy="720000"/>
          </a:xfrm>
          <a:prstGeom prst="rect">
            <a:avLst/>
          </a:prstGeom>
        </p:spPr>
      </p:pic>
      <p:sp>
        <p:nvSpPr>
          <p:cNvPr id="10" name="Slide Number Placeholder 9">
            <a:extLst>
              <a:ext uri="{FF2B5EF4-FFF2-40B4-BE49-F238E27FC236}">
                <a16:creationId xmlns:a16="http://schemas.microsoft.com/office/drawing/2014/main" id="{2859DBCF-39BB-4827-8911-B64C6C97E58E}"/>
              </a:ext>
            </a:extLst>
          </p:cNvPr>
          <p:cNvSpPr>
            <a:spLocks noGrp="1"/>
          </p:cNvSpPr>
          <p:nvPr>
            <p:ph type="sldNum" sz="quarter" idx="12"/>
          </p:nvPr>
        </p:nvSpPr>
        <p:spPr/>
        <p:txBody>
          <a:bodyPr/>
          <a:lstStyle/>
          <a:p>
            <a:fld id="{330EA680-D336-4FF7-8B7A-9848BB0A1C32}" type="slidenum">
              <a:rPr lang="en-GB" smtClean="0"/>
              <a:t>17</a:t>
            </a:fld>
            <a:endParaRPr lang="en-GB" dirty="0"/>
          </a:p>
        </p:txBody>
      </p:sp>
    </p:spTree>
    <p:extLst>
      <p:ext uri="{BB962C8B-B14F-4D97-AF65-F5344CB8AC3E}">
        <p14:creationId xmlns:p14="http://schemas.microsoft.com/office/powerpoint/2010/main" val="4129189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3919DE9-F03C-4A85-8149-774B5444C44B}"/>
              </a:ext>
            </a:extLst>
          </p:cNvPr>
          <p:cNvSpPr>
            <a:spLocks noGrp="1"/>
          </p:cNvSpPr>
          <p:nvPr>
            <p:ph type="title"/>
          </p:nvPr>
        </p:nvSpPr>
        <p:spPr/>
        <p:txBody>
          <a:bodyPr>
            <a:normAutofit/>
          </a:bodyPr>
          <a:lstStyle/>
          <a:p>
            <a:r>
              <a:rPr lang="en-GB" dirty="0"/>
              <a:t>How inclusive are your courses?</a:t>
            </a:r>
            <a:br>
              <a:rPr lang="en-GB" dirty="0"/>
            </a:br>
            <a:endParaRPr lang="en-GB" dirty="0"/>
          </a:p>
        </p:txBody>
      </p:sp>
      <p:sp>
        <p:nvSpPr>
          <p:cNvPr id="15" name="Content Placeholder 14">
            <a:extLst>
              <a:ext uri="{FF2B5EF4-FFF2-40B4-BE49-F238E27FC236}">
                <a16:creationId xmlns:a16="http://schemas.microsoft.com/office/drawing/2014/main" id="{08D96EFA-C24E-41AE-A7AD-43316D414A3A}"/>
              </a:ext>
            </a:extLst>
          </p:cNvPr>
          <p:cNvSpPr>
            <a:spLocks noGrp="1"/>
          </p:cNvSpPr>
          <p:nvPr>
            <p:ph type="body" idx="1"/>
          </p:nvPr>
        </p:nvSpPr>
        <p:spPr/>
        <p:txBody>
          <a:bodyPr>
            <a:normAutofit/>
          </a:bodyPr>
          <a:lstStyle/>
          <a:p>
            <a:r>
              <a:rPr lang="en-GB" dirty="0"/>
              <a:t>Do you ever consider how inclusive your courses are?</a:t>
            </a:r>
          </a:p>
        </p:txBody>
      </p:sp>
      <p:sp>
        <p:nvSpPr>
          <p:cNvPr id="17" name="Slide Number Placeholder 16">
            <a:extLst>
              <a:ext uri="{FF2B5EF4-FFF2-40B4-BE49-F238E27FC236}">
                <a16:creationId xmlns:a16="http://schemas.microsoft.com/office/drawing/2014/main" id="{A2B65EB2-288C-492F-B323-426190F2F675}"/>
              </a:ext>
            </a:extLst>
          </p:cNvPr>
          <p:cNvSpPr>
            <a:spLocks noGrp="1"/>
          </p:cNvSpPr>
          <p:nvPr>
            <p:ph type="sldNum" sz="quarter" idx="12"/>
          </p:nvPr>
        </p:nvSpPr>
        <p:spPr/>
        <p:txBody>
          <a:bodyPr/>
          <a:lstStyle/>
          <a:p>
            <a:fld id="{330EA680-D336-4FF7-8B7A-9848BB0A1C32}" type="slidenum">
              <a:rPr lang="en-GB" smtClean="0"/>
              <a:t>18</a:t>
            </a:fld>
            <a:r>
              <a:rPr lang="en-GB" dirty="0"/>
              <a:t> of 48</a:t>
            </a:r>
          </a:p>
        </p:txBody>
      </p:sp>
    </p:spTree>
    <p:extLst>
      <p:ext uri="{BB962C8B-B14F-4D97-AF65-F5344CB8AC3E}">
        <p14:creationId xmlns:p14="http://schemas.microsoft.com/office/powerpoint/2010/main" val="38396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E8F52E-04FA-4809-84CF-D0B23DDB9996}"/>
              </a:ext>
            </a:extLst>
          </p:cNvPr>
          <p:cNvSpPr>
            <a:spLocks noGrp="1"/>
          </p:cNvSpPr>
          <p:nvPr>
            <p:ph type="title"/>
          </p:nvPr>
        </p:nvSpPr>
        <p:spPr/>
        <p:txBody>
          <a:bodyPr/>
          <a:lstStyle/>
          <a:p>
            <a:r>
              <a:rPr lang="en-GB" dirty="0"/>
              <a:t>It’s the law</a:t>
            </a:r>
          </a:p>
        </p:txBody>
      </p:sp>
      <p:sp>
        <p:nvSpPr>
          <p:cNvPr id="6" name="Content Placeholder 5">
            <a:extLst>
              <a:ext uri="{FF2B5EF4-FFF2-40B4-BE49-F238E27FC236}">
                <a16:creationId xmlns:a16="http://schemas.microsoft.com/office/drawing/2014/main" id="{AA21BB93-96E5-4C38-9119-D61EC643B942}"/>
              </a:ext>
            </a:extLst>
          </p:cNvPr>
          <p:cNvSpPr>
            <a:spLocks noGrp="1"/>
          </p:cNvSpPr>
          <p:nvPr>
            <p:ph idx="1"/>
          </p:nvPr>
        </p:nvSpPr>
        <p:spPr/>
        <p:txBody>
          <a:bodyPr anchor="ctr"/>
          <a:lstStyle/>
          <a:p>
            <a:pPr marL="0" indent="0" algn="ctr">
              <a:buNone/>
            </a:pPr>
            <a:r>
              <a:rPr lang="en-GB" dirty="0"/>
              <a:t>“In the case of disability, employers and service providers are under a duty to make reasonable adjustments to their workplaces to overcome barriers experienced by disabled people.”</a:t>
            </a:r>
          </a:p>
          <a:p>
            <a:pPr marL="0" indent="0" algn="ctr">
              <a:buNone/>
            </a:pPr>
            <a:endParaRPr lang="en-GB" dirty="0"/>
          </a:p>
          <a:p>
            <a:pPr marL="0" indent="0" algn="ctr">
              <a:buNone/>
            </a:pPr>
            <a:r>
              <a:rPr lang="en-GB" dirty="0">
                <a:solidFill>
                  <a:schemeClr val="tx2">
                    <a:lumMod val="90000"/>
                    <a:lumOff val="10000"/>
                  </a:schemeClr>
                </a:solidFill>
              </a:rPr>
              <a:t>Equality Act 2010 (UK)/ Section 508 (US)</a:t>
            </a:r>
          </a:p>
        </p:txBody>
      </p:sp>
      <p:sp>
        <p:nvSpPr>
          <p:cNvPr id="7" name="Slide Number Placeholder 6">
            <a:extLst>
              <a:ext uri="{FF2B5EF4-FFF2-40B4-BE49-F238E27FC236}">
                <a16:creationId xmlns:a16="http://schemas.microsoft.com/office/drawing/2014/main" id="{CC890C8E-4D45-4DB6-9EB2-369B98766623}"/>
              </a:ext>
            </a:extLst>
          </p:cNvPr>
          <p:cNvSpPr>
            <a:spLocks noGrp="1"/>
          </p:cNvSpPr>
          <p:nvPr>
            <p:ph type="sldNum" sz="quarter" idx="12"/>
          </p:nvPr>
        </p:nvSpPr>
        <p:spPr/>
        <p:txBody>
          <a:bodyPr/>
          <a:lstStyle/>
          <a:p>
            <a:fld id="{330EA680-D336-4FF7-8B7A-9848BB0A1C32}" type="slidenum">
              <a:rPr lang="en-GB" smtClean="0"/>
              <a:t>19</a:t>
            </a:fld>
            <a:r>
              <a:rPr lang="en-GB" dirty="0"/>
              <a:t> of 48</a:t>
            </a:r>
          </a:p>
        </p:txBody>
      </p:sp>
    </p:spTree>
    <p:extLst>
      <p:ext uri="{BB962C8B-B14F-4D97-AF65-F5344CB8AC3E}">
        <p14:creationId xmlns:p14="http://schemas.microsoft.com/office/powerpoint/2010/main" val="63460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0C4434-D43C-4408-A900-933C6E436FC8}"/>
              </a:ext>
            </a:extLst>
          </p:cNvPr>
          <p:cNvSpPr>
            <a:spLocks noGrp="1"/>
          </p:cNvSpPr>
          <p:nvPr>
            <p:ph type="title"/>
          </p:nvPr>
        </p:nvSpPr>
        <p:spPr/>
        <p:txBody>
          <a:bodyPr/>
          <a:lstStyle/>
          <a:p>
            <a:r>
              <a:rPr lang="en-GB" dirty="0">
                <a:solidFill>
                  <a:schemeClr val="bg1"/>
                </a:solidFill>
              </a:rPr>
              <a:t>About me</a:t>
            </a:r>
          </a:p>
        </p:txBody>
      </p:sp>
      <p:sp>
        <p:nvSpPr>
          <p:cNvPr id="11" name="Content Placeholder 10">
            <a:extLst>
              <a:ext uri="{FF2B5EF4-FFF2-40B4-BE49-F238E27FC236}">
                <a16:creationId xmlns:a16="http://schemas.microsoft.com/office/drawing/2014/main" id="{E6E41013-B93F-4C39-99D6-4AACD21513C1}"/>
              </a:ext>
            </a:extLst>
          </p:cNvPr>
          <p:cNvSpPr>
            <a:spLocks noGrp="1"/>
          </p:cNvSpPr>
          <p:nvPr>
            <p:ph sz="half" idx="1"/>
          </p:nvPr>
        </p:nvSpPr>
        <p:spPr/>
        <p:txBody>
          <a:bodyPr anchor="ctr"/>
          <a:lstStyle/>
          <a:p>
            <a:pPr marL="0" indent="0">
              <a:buNone/>
            </a:pPr>
            <a:r>
              <a:rPr lang="en-GB" b="1" u="sng" dirty="0">
                <a:hlinkClick r:id="rId3">
                  <a:extLst>
                    <a:ext uri="{A12FA001-AC4F-418D-AE19-62706E023703}">
                      <ahyp:hlinkClr xmlns:ahyp="http://schemas.microsoft.com/office/drawing/2018/hyperlinkcolor" xmlns="" val="tx"/>
                    </a:ext>
                  </a:extLst>
                </a:hlinkClick>
              </a:rPr>
              <a:t>Michael Osborne</a:t>
            </a:r>
            <a:endParaRPr lang="en-GB" b="1" u="sng" dirty="0"/>
          </a:p>
          <a:p>
            <a:pPr marL="0" indent="0">
              <a:buNone/>
            </a:pPr>
            <a:r>
              <a:rPr lang="en-GB" dirty="0"/>
              <a:t>Learning Designer, ProfitAbility</a:t>
            </a:r>
          </a:p>
        </p:txBody>
      </p:sp>
      <p:sp>
        <p:nvSpPr>
          <p:cNvPr id="15" name="Content Placeholder 14">
            <a:extLst>
              <a:ext uri="{FF2B5EF4-FFF2-40B4-BE49-F238E27FC236}">
                <a16:creationId xmlns:a16="http://schemas.microsoft.com/office/drawing/2014/main" id="{BBF1B57B-FA4C-4089-99DF-7BE9125F778F}"/>
              </a:ext>
              <a:ext uri="{C183D7F6-B498-43B3-948B-1728B52AA6E4}">
                <adec:decorative xmlns:adec="http://schemas.microsoft.com/office/drawing/2017/decorative" xmlns="" val="1"/>
              </a:ext>
            </a:extLst>
          </p:cNvPr>
          <p:cNvSpPr>
            <a:spLocks noGrp="1"/>
          </p:cNvSpPr>
          <p:nvPr>
            <p:ph sz="half" idx="2"/>
          </p:nvPr>
        </p:nvSpPr>
        <p:spPr>
          <a:xfrm>
            <a:off x="6499123" y="1825625"/>
            <a:ext cx="4896000" cy="4356000"/>
          </a:xfrm>
        </p:spPr>
        <p:txBody>
          <a:bodyPr anchor="b">
            <a:normAutofit/>
          </a:bodyPr>
          <a:lstStyle/>
          <a:p>
            <a:pPr marL="0" indent="0">
              <a:buNone/>
            </a:pPr>
            <a:r>
              <a:rPr lang="en-GB" sz="2000" dirty="0"/>
              <a:t>Image: Michael is a  white male with dark hair, brown eyes and a beard.</a:t>
            </a:r>
          </a:p>
        </p:txBody>
      </p:sp>
      <p:sp>
        <p:nvSpPr>
          <p:cNvPr id="4" name="Slide Number Placeholder 3">
            <a:extLst>
              <a:ext uri="{FF2B5EF4-FFF2-40B4-BE49-F238E27FC236}">
                <a16:creationId xmlns:a16="http://schemas.microsoft.com/office/drawing/2014/main" id="{AFFB5F57-8C11-4D1A-BDF2-1F4A729C3F02}"/>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330EA680-D336-4FF7-8B7A-9848BB0A1C32}" type="slidenum">
              <a:rPr lang="en-GB" smtClean="0"/>
              <a:pPr/>
              <a:t>2</a:t>
            </a:fld>
            <a:r>
              <a:rPr lang="en-GB" dirty="0"/>
              <a:t> of 48</a:t>
            </a:r>
          </a:p>
        </p:txBody>
      </p:sp>
      <p:pic>
        <p:nvPicPr>
          <p:cNvPr id="3" name="Picture 2" descr="A headshot of Michael Osborne, this sessions speaker.">
            <a:hlinkClick r:id="rId3"/>
            <a:extLst>
              <a:ext uri="{FF2B5EF4-FFF2-40B4-BE49-F238E27FC236}">
                <a16:creationId xmlns:a16="http://schemas.microsoft.com/office/drawing/2014/main" id="{8369E92A-83CB-428C-BCB5-0BE9A76D70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
          <a:stretch/>
        </p:blipFill>
        <p:spPr>
          <a:xfrm>
            <a:off x="7147123" y="1629000"/>
            <a:ext cx="3600000" cy="3600000"/>
          </a:xfrm>
          <a:prstGeom prst="ellipse">
            <a:avLst/>
          </a:prstGeom>
          <a:ln>
            <a:noFill/>
          </a:ln>
          <a:effectLst/>
        </p:spPr>
      </p:pic>
    </p:spTree>
    <p:extLst>
      <p:ext uri="{BB962C8B-B14F-4D97-AF65-F5344CB8AC3E}">
        <p14:creationId xmlns:p14="http://schemas.microsoft.com/office/powerpoint/2010/main" val="113455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DB2A4-65D5-4EBE-93A4-4422970A94E8}"/>
              </a:ext>
            </a:extLst>
          </p:cNvPr>
          <p:cNvSpPr>
            <a:spLocks noGrp="1"/>
          </p:cNvSpPr>
          <p:nvPr>
            <p:ph type="title"/>
          </p:nvPr>
        </p:nvSpPr>
        <p:spPr/>
        <p:txBody>
          <a:bodyPr/>
          <a:lstStyle/>
          <a:p>
            <a:r>
              <a:rPr lang="en-GB" dirty="0"/>
              <a:t>What does accessible learning mean?</a:t>
            </a:r>
          </a:p>
        </p:txBody>
      </p:sp>
      <p:sp>
        <p:nvSpPr>
          <p:cNvPr id="5" name="Content Placeholder 4">
            <a:extLst>
              <a:ext uri="{FF2B5EF4-FFF2-40B4-BE49-F238E27FC236}">
                <a16:creationId xmlns:a16="http://schemas.microsoft.com/office/drawing/2014/main" id="{0B990A02-1725-4234-849D-765281E7C183}"/>
              </a:ext>
            </a:extLst>
          </p:cNvPr>
          <p:cNvSpPr>
            <a:spLocks noGrp="1"/>
          </p:cNvSpPr>
          <p:nvPr>
            <p:ph idx="1"/>
          </p:nvPr>
        </p:nvSpPr>
        <p:spPr/>
        <p:txBody>
          <a:bodyPr anchor="ctr">
            <a:normAutofit/>
          </a:bodyPr>
          <a:lstStyle/>
          <a:p>
            <a:pPr marL="0" indent="0" algn="ctr">
              <a:buNone/>
            </a:pPr>
            <a:r>
              <a:rPr lang="en-GB" sz="3600" b="1" dirty="0"/>
              <a:t>Anyone</a:t>
            </a:r>
            <a:r>
              <a:rPr lang="en-GB" sz="3600" dirty="0"/>
              <a:t>, no matter their needs, is able to </a:t>
            </a:r>
            <a:r>
              <a:rPr lang="en-GB" sz="3600" b="1" dirty="0"/>
              <a:t>fully experience</a:t>
            </a:r>
            <a:r>
              <a:rPr lang="en-GB" sz="3600" dirty="0"/>
              <a:t> your learning</a:t>
            </a:r>
          </a:p>
        </p:txBody>
      </p:sp>
      <p:sp>
        <p:nvSpPr>
          <p:cNvPr id="6" name="Slide Number Placeholder 5">
            <a:extLst>
              <a:ext uri="{FF2B5EF4-FFF2-40B4-BE49-F238E27FC236}">
                <a16:creationId xmlns:a16="http://schemas.microsoft.com/office/drawing/2014/main" id="{4E48FED7-08B7-4EEB-873C-65EFBD7AB7BB}"/>
              </a:ext>
            </a:extLst>
          </p:cNvPr>
          <p:cNvSpPr>
            <a:spLocks noGrp="1"/>
          </p:cNvSpPr>
          <p:nvPr>
            <p:ph type="sldNum" sz="quarter" idx="12"/>
          </p:nvPr>
        </p:nvSpPr>
        <p:spPr/>
        <p:txBody>
          <a:bodyPr/>
          <a:lstStyle/>
          <a:p>
            <a:fld id="{330EA680-D336-4FF7-8B7A-9848BB0A1C32}" type="slidenum">
              <a:rPr lang="en-GB" smtClean="0"/>
              <a:t>20</a:t>
            </a:fld>
            <a:r>
              <a:rPr lang="en-GB" dirty="0"/>
              <a:t> of 48</a:t>
            </a:r>
          </a:p>
        </p:txBody>
      </p:sp>
    </p:spTree>
    <p:extLst>
      <p:ext uri="{BB962C8B-B14F-4D97-AF65-F5344CB8AC3E}">
        <p14:creationId xmlns:p14="http://schemas.microsoft.com/office/powerpoint/2010/main" val="164207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ADB1C-B70F-4711-A9D7-C8E315E22A25}"/>
              </a:ext>
            </a:extLst>
          </p:cNvPr>
          <p:cNvSpPr>
            <a:spLocks noGrp="1"/>
          </p:cNvSpPr>
          <p:nvPr>
            <p:ph type="title"/>
          </p:nvPr>
        </p:nvSpPr>
        <p:spPr/>
        <p:txBody>
          <a:bodyPr/>
          <a:lstStyle/>
          <a:p>
            <a:r>
              <a:rPr lang="en-GB" dirty="0"/>
              <a:t>What is the challenge here?</a:t>
            </a:r>
          </a:p>
        </p:txBody>
      </p:sp>
      <p:pic>
        <p:nvPicPr>
          <p:cNvPr id="8" name="Content Placeholder 7" descr="Nick Bishop has cerebral palsy. He explains how he deals with the obstacles he comes across in everyday life - such as the steps that come between him and a pint with his mates.">
            <a:hlinkClick r:id="rId3"/>
            <a:extLst>
              <a:ext uri="{FF2B5EF4-FFF2-40B4-BE49-F238E27FC236}">
                <a16:creationId xmlns:a16="http://schemas.microsoft.com/office/drawing/2014/main" id="{6141FEFC-1A35-4BB1-852E-8E6C55390BC6}"/>
              </a:ext>
            </a:extLst>
          </p:cNvPr>
          <p:cNvPicPr>
            <a:picLocks noGrp="1" noChangeAspect="1"/>
          </p:cNvPicPr>
          <p:nvPr>
            <p:ph sz="half" idx="1"/>
          </p:nvPr>
        </p:nvPicPr>
        <p:blipFill>
          <a:blip r:embed="rId4" cstate="print">
            <a:extLst>
              <a:ext uri="{28A0092B-C50C-407E-A947-70E740481C1C}">
                <a14:useLocalDpi xmlns:a14="http://schemas.microsoft.com/office/drawing/2010/main"/>
              </a:ext>
            </a:extLst>
          </a:blip>
          <a:stretch>
            <a:fillRect/>
          </a:stretch>
        </p:blipFill>
        <p:spPr>
          <a:xfrm>
            <a:off x="1317150" y="1825625"/>
            <a:ext cx="4223699" cy="4351338"/>
          </a:xfrm>
          <a:prstGeom prst="rect">
            <a:avLst/>
          </a:prstGeom>
        </p:spPr>
      </p:pic>
      <p:sp>
        <p:nvSpPr>
          <p:cNvPr id="6" name="Content Placeholder 5">
            <a:extLst>
              <a:ext uri="{FF2B5EF4-FFF2-40B4-BE49-F238E27FC236}">
                <a16:creationId xmlns:a16="http://schemas.microsoft.com/office/drawing/2014/main" id="{DA2DD305-326B-458A-9C38-CA6FB1A93B63}"/>
              </a:ext>
            </a:extLst>
          </p:cNvPr>
          <p:cNvSpPr>
            <a:spLocks noGrp="1"/>
          </p:cNvSpPr>
          <p:nvPr>
            <p:ph sz="half" idx="2"/>
          </p:nvPr>
        </p:nvSpPr>
        <p:spPr/>
        <p:txBody>
          <a:bodyPr/>
          <a:lstStyle/>
          <a:p>
            <a:pPr marL="0" indent="0">
              <a:buNone/>
            </a:pPr>
            <a:r>
              <a:rPr lang="en-GB" dirty="0"/>
              <a:t>Kinds of impairments:</a:t>
            </a:r>
          </a:p>
          <a:p>
            <a:r>
              <a:rPr lang="en-GB" dirty="0"/>
              <a:t>Hearing</a:t>
            </a:r>
          </a:p>
          <a:p>
            <a:r>
              <a:rPr lang="en-GB" dirty="0"/>
              <a:t>Vision</a:t>
            </a:r>
          </a:p>
          <a:p>
            <a:r>
              <a:rPr lang="en-GB" dirty="0"/>
              <a:t>Motor</a:t>
            </a:r>
          </a:p>
          <a:p>
            <a:r>
              <a:rPr lang="en-GB" dirty="0"/>
              <a:t>Cognitive</a:t>
            </a:r>
          </a:p>
        </p:txBody>
      </p:sp>
      <p:sp>
        <p:nvSpPr>
          <p:cNvPr id="9" name="Slide Number Placeholder 8">
            <a:extLst>
              <a:ext uri="{FF2B5EF4-FFF2-40B4-BE49-F238E27FC236}">
                <a16:creationId xmlns:a16="http://schemas.microsoft.com/office/drawing/2014/main" id="{A757DF92-5748-49B6-BCA6-4052600CD047}"/>
              </a:ext>
            </a:extLst>
          </p:cNvPr>
          <p:cNvSpPr>
            <a:spLocks noGrp="1"/>
          </p:cNvSpPr>
          <p:nvPr>
            <p:ph type="sldNum" sz="quarter" idx="12"/>
          </p:nvPr>
        </p:nvSpPr>
        <p:spPr/>
        <p:txBody>
          <a:bodyPr/>
          <a:lstStyle/>
          <a:p>
            <a:fld id="{330EA680-D336-4FF7-8B7A-9848BB0A1C32}" type="slidenum">
              <a:rPr lang="en-GB" smtClean="0"/>
              <a:t>21</a:t>
            </a:fld>
            <a:r>
              <a:rPr lang="en-GB" dirty="0"/>
              <a:t> of 48</a:t>
            </a:r>
          </a:p>
        </p:txBody>
      </p:sp>
      <p:pic>
        <p:nvPicPr>
          <p:cNvPr id="3" name="Graphic 2" descr="Ear">
            <a:extLst>
              <a:ext uri="{FF2B5EF4-FFF2-40B4-BE49-F238E27FC236}">
                <a16:creationId xmlns:a16="http://schemas.microsoft.com/office/drawing/2014/main" id="{0C92FFE0-E7C4-47FA-8E10-90A899DDD21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763000" y="2735206"/>
            <a:ext cx="540000" cy="540000"/>
          </a:xfrm>
          <a:prstGeom prst="rect">
            <a:avLst/>
          </a:prstGeom>
        </p:spPr>
      </p:pic>
      <p:pic>
        <p:nvPicPr>
          <p:cNvPr id="7" name="Graphic 6" descr="Eye">
            <a:extLst>
              <a:ext uri="{FF2B5EF4-FFF2-40B4-BE49-F238E27FC236}">
                <a16:creationId xmlns:a16="http://schemas.microsoft.com/office/drawing/2014/main" id="{5D0586F2-58BC-43F0-8D23-DB7EB7D66DA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763000" y="3429000"/>
            <a:ext cx="540000" cy="540000"/>
          </a:xfrm>
          <a:prstGeom prst="rect">
            <a:avLst/>
          </a:prstGeom>
        </p:spPr>
      </p:pic>
      <p:pic>
        <p:nvPicPr>
          <p:cNvPr id="11" name="Graphic 10" descr="Raised hand">
            <a:extLst>
              <a:ext uri="{FF2B5EF4-FFF2-40B4-BE49-F238E27FC236}">
                <a16:creationId xmlns:a16="http://schemas.microsoft.com/office/drawing/2014/main" id="{E987DC64-D160-4974-99EB-AD675173BFF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763000" y="4251960"/>
            <a:ext cx="540000" cy="540000"/>
          </a:xfrm>
          <a:prstGeom prst="rect">
            <a:avLst/>
          </a:prstGeom>
        </p:spPr>
      </p:pic>
      <p:pic>
        <p:nvPicPr>
          <p:cNvPr id="13" name="Graphic 12" descr="Brain">
            <a:extLst>
              <a:ext uri="{FF2B5EF4-FFF2-40B4-BE49-F238E27FC236}">
                <a16:creationId xmlns:a16="http://schemas.microsoft.com/office/drawing/2014/main" id="{E3520C5E-28D7-4D03-B80A-7CD2B301EB59}"/>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8763000" y="5074920"/>
            <a:ext cx="540000" cy="540000"/>
          </a:xfrm>
          <a:prstGeom prst="rect">
            <a:avLst/>
          </a:prstGeom>
        </p:spPr>
      </p:pic>
    </p:spTree>
    <p:extLst>
      <p:ext uri="{BB962C8B-B14F-4D97-AF65-F5344CB8AC3E}">
        <p14:creationId xmlns:p14="http://schemas.microsoft.com/office/powerpoint/2010/main" val="22392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F0A73-5B09-45AF-9716-C192FDA3762B}"/>
              </a:ext>
            </a:extLst>
          </p:cNvPr>
          <p:cNvSpPr>
            <a:spLocks noGrp="1"/>
          </p:cNvSpPr>
          <p:nvPr>
            <p:ph type="title"/>
          </p:nvPr>
        </p:nvSpPr>
        <p:spPr/>
        <p:txBody>
          <a:bodyPr/>
          <a:lstStyle/>
          <a:p>
            <a:r>
              <a:rPr lang="en-GB" dirty="0"/>
              <a:t>Good Design/ Bad Design</a:t>
            </a:r>
          </a:p>
        </p:txBody>
      </p:sp>
      <p:sp>
        <p:nvSpPr>
          <p:cNvPr id="5" name="Content Placeholder 4">
            <a:extLst>
              <a:ext uri="{FF2B5EF4-FFF2-40B4-BE49-F238E27FC236}">
                <a16:creationId xmlns:a16="http://schemas.microsoft.com/office/drawing/2014/main" id="{EBA81A85-A9B3-4A5A-9BCE-FFA1A1776CFB}"/>
              </a:ext>
            </a:extLst>
          </p:cNvPr>
          <p:cNvSpPr>
            <a:spLocks noGrp="1"/>
          </p:cNvSpPr>
          <p:nvPr>
            <p:ph idx="1"/>
          </p:nvPr>
        </p:nvSpPr>
        <p:spPr/>
        <p:txBody>
          <a:bodyPr/>
          <a:lstStyle/>
          <a:p>
            <a:r>
              <a:rPr lang="en-GB" b="1" dirty="0">
                <a:solidFill>
                  <a:schemeClr val="accent2"/>
                </a:solidFill>
              </a:rPr>
              <a:t>“</a:t>
            </a:r>
            <a:r>
              <a:rPr lang="en-GB" b="1" dirty="0"/>
              <a:t>Good Design Enables,</a:t>
            </a:r>
          </a:p>
          <a:p>
            <a:r>
              <a:rPr lang="en-GB" b="1" dirty="0"/>
              <a:t>Bad Design Disables</a:t>
            </a:r>
            <a:r>
              <a:rPr lang="en-GB" b="1" dirty="0">
                <a:solidFill>
                  <a:schemeClr val="accent2"/>
                </a:solidFill>
              </a:rPr>
              <a:t>”</a:t>
            </a:r>
          </a:p>
          <a:p>
            <a:r>
              <a:rPr lang="en-GB" sz="2800" dirty="0">
                <a:solidFill>
                  <a:schemeClr val="accent5"/>
                </a:solidFill>
              </a:rPr>
              <a:t>The Institute for Design &amp; Disability</a:t>
            </a:r>
          </a:p>
        </p:txBody>
      </p:sp>
      <p:sp>
        <p:nvSpPr>
          <p:cNvPr id="6" name="Slide Number Placeholder 5">
            <a:extLst>
              <a:ext uri="{FF2B5EF4-FFF2-40B4-BE49-F238E27FC236}">
                <a16:creationId xmlns:a16="http://schemas.microsoft.com/office/drawing/2014/main" id="{09D74308-E52A-49A1-A70A-67DDBDEC65CE}"/>
              </a:ext>
            </a:extLst>
          </p:cNvPr>
          <p:cNvSpPr>
            <a:spLocks noGrp="1"/>
          </p:cNvSpPr>
          <p:nvPr>
            <p:ph type="sldNum" sz="quarter" idx="12"/>
          </p:nvPr>
        </p:nvSpPr>
        <p:spPr/>
        <p:txBody>
          <a:bodyPr/>
          <a:lstStyle/>
          <a:p>
            <a:fld id="{330EA680-D336-4FF7-8B7A-9848BB0A1C32}" type="slidenum">
              <a:rPr lang="en-GB" smtClean="0"/>
              <a:t>22</a:t>
            </a:fld>
            <a:r>
              <a:rPr lang="en-GB" dirty="0"/>
              <a:t> of 48</a:t>
            </a:r>
          </a:p>
        </p:txBody>
      </p:sp>
    </p:spTree>
    <p:extLst>
      <p:ext uri="{BB962C8B-B14F-4D97-AF65-F5344CB8AC3E}">
        <p14:creationId xmlns:p14="http://schemas.microsoft.com/office/powerpoint/2010/main" val="189078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2C94B-8D04-407F-A418-35658C5C9AC6}"/>
              </a:ext>
            </a:extLst>
          </p:cNvPr>
          <p:cNvSpPr>
            <a:spLocks noGrp="1"/>
          </p:cNvSpPr>
          <p:nvPr>
            <p:ph type="title"/>
          </p:nvPr>
        </p:nvSpPr>
        <p:spPr/>
        <p:txBody>
          <a:bodyPr/>
          <a:lstStyle/>
          <a:p>
            <a:r>
              <a:rPr lang="en-GB" dirty="0"/>
              <a:t>Tips</a:t>
            </a:r>
          </a:p>
        </p:txBody>
      </p:sp>
      <p:sp>
        <p:nvSpPr>
          <p:cNvPr id="5" name="Text Placeholder 4">
            <a:extLst>
              <a:ext uri="{FF2B5EF4-FFF2-40B4-BE49-F238E27FC236}">
                <a16:creationId xmlns:a16="http://schemas.microsoft.com/office/drawing/2014/main" id="{AD89CD1A-EAB0-48E3-B0E2-405C8284BB9D}"/>
              </a:ext>
            </a:extLst>
          </p:cNvPr>
          <p:cNvSpPr>
            <a:spLocks noGrp="1"/>
          </p:cNvSpPr>
          <p:nvPr>
            <p:ph type="body" idx="1"/>
          </p:nvPr>
        </p:nvSpPr>
        <p:spPr/>
        <p:txBody>
          <a:bodyPr/>
          <a:lstStyle/>
          <a:p>
            <a:endParaRPr lang="en-GB" dirty="0"/>
          </a:p>
        </p:txBody>
      </p:sp>
      <p:sp>
        <p:nvSpPr>
          <p:cNvPr id="6" name="Slide Number Placeholder 5">
            <a:extLst>
              <a:ext uri="{FF2B5EF4-FFF2-40B4-BE49-F238E27FC236}">
                <a16:creationId xmlns:a16="http://schemas.microsoft.com/office/drawing/2014/main" id="{F1F516CF-A91C-421E-B94B-666ADA3BD567}"/>
              </a:ext>
            </a:extLst>
          </p:cNvPr>
          <p:cNvSpPr>
            <a:spLocks noGrp="1"/>
          </p:cNvSpPr>
          <p:nvPr>
            <p:ph type="sldNum" sz="quarter" idx="12"/>
          </p:nvPr>
        </p:nvSpPr>
        <p:spPr/>
        <p:txBody>
          <a:bodyPr/>
          <a:lstStyle/>
          <a:p>
            <a:fld id="{330EA680-D336-4FF7-8B7A-9848BB0A1C32}" type="slidenum">
              <a:rPr lang="en-GB" smtClean="0"/>
              <a:t>23</a:t>
            </a:fld>
            <a:r>
              <a:rPr lang="en-GB" dirty="0"/>
              <a:t> of 48</a:t>
            </a:r>
          </a:p>
        </p:txBody>
      </p:sp>
    </p:spTree>
    <p:extLst>
      <p:ext uri="{BB962C8B-B14F-4D97-AF65-F5344CB8AC3E}">
        <p14:creationId xmlns:p14="http://schemas.microsoft.com/office/powerpoint/2010/main" val="344931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3D08AA-6918-4E70-AE51-B50F5A80DEB9}"/>
              </a:ext>
            </a:extLst>
          </p:cNvPr>
          <p:cNvSpPr>
            <a:spLocks noGrp="1"/>
          </p:cNvSpPr>
          <p:nvPr>
            <p:ph type="title"/>
          </p:nvPr>
        </p:nvSpPr>
        <p:spPr/>
        <p:txBody>
          <a:bodyPr/>
          <a:lstStyle/>
          <a:p>
            <a:r>
              <a:rPr lang="en-GB" dirty="0"/>
              <a:t>Possible approaches:</a:t>
            </a:r>
          </a:p>
        </p:txBody>
      </p:sp>
      <p:sp>
        <p:nvSpPr>
          <p:cNvPr id="7" name="Content Placeholder 6">
            <a:extLst>
              <a:ext uri="{FF2B5EF4-FFF2-40B4-BE49-F238E27FC236}">
                <a16:creationId xmlns:a16="http://schemas.microsoft.com/office/drawing/2014/main" id="{ADDF758E-F9E2-4CE7-BEBB-BB4C6C7BC046}"/>
              </a:ext>
            </a:extLst>
          </p:cNvPr>
          <p:cNvSpPr>
            <a:spLocks noGrp="1"/>
          </p:cNvSpPr>
          <p:nvPr>
            <p:ph idx="1"/>
          </p:nvPr>
        </p:nvSpPr>
        <p:spPr/>
        <p:txBody>
          <a:bodyPr/>
          <a:lstStyle/>
          <a:p>
            <a:r>
              <a:rPr lang="en-GB" dirty="0"/>
              <a:t>Do the minimum to pass requirements</a:t>
            </a:r>
          </a:p>
          <a:p>
            <a:r>
              <a:rPr lang="en-GB" dirty="0"/>
              <a:t>Create a non-accessible version + </a:t>
            </a:r>
            <a:br>
              <a:rPr lang="en-GB" dirty="0"/>
            </a:br>
            <a:r>
              <a:rPr lang="en-GB" dirty="0"/>
              <a:t>accessible alternatives</a:t>
            </a:r>
          </a:p>
          <a:p>
            <a:r>
              <a:rPr lang="en-GB" dirty="0"/>
              <a:t>Work accessibility into everything you do, by default</a:t>
            </a:r>
          </a:p>
        </p:txBody>
      </p:sp>
      <p:sp>
        <p:nvSpPr>
          <p:cNvPr id="8" name="Slide Number Placeholder 7">
            <a:extLst>
              <a:ext uri="{FF2B5EF4-FFF2-40B4-BE49-F238E27FC236}">
                <a16:creationId xmlns:a16="http://schemas.microsoft.com/office/drawing/2014/main" id="{F7791E53-32BB-4BD2-880A-5E355C23CC8F}"/>
              </a:ext>
            </a:extLst>
          </p:cNvPr>
          <p:cNvSpPr>
            <a:spLocks noGrp="1"/>
          </p:cNvSpPr>
          <p:nvPr>
            <p:ph type="sldNum" sz="quarter" idx="12"/>
          </p:nvPr>
        </p:nvSpPr>
        <p:spPr/>
        <p:txBody>
          <a:bodyPr/>
          <a:lstStyle/>
          <a:p>
            <a:fld id="{330EA680-D336-4FF7-8B7A-9848BB0A1C32}" type="slidenum">
              <a:rPr lang="en-GB" smtClean="0"/>
              <a:t>24</a:t>
            </a:fld>
            <a:r>
              <a:rPr lang="en-GB" dirty="0"/>
              <a:t> of 48</a:t>
            </a:r>
          </a:p>
        </p:txBody>
      </p:sp>
    </p:spTree>
    <p:extLst>
      <p:ext uri="{BB962C8B-B14F-4D97-AF65-F5344CB8AC3E}">
        <p14:creationId xmlns:p14="http://schemas.microsoft.com/office/powerpoint/2010/main" val="42551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30754-F5A0-422E-B9D9-91E692F5C4D9}"/>
              </a:ext>
            </a:extLst>
          </p:cNvPr>
          <p:cNvSpPr>
            <a:spLocks noGrp="1"/>
          </p:cNvSpPr>
          <p:nvPr>
            <p:ph type="title"/>
          </p:nvPr>
        </p:nvSpPr>
        <p:spPr/>
        <p:txBody>
          <a:bodyPr/>
          <a:lstStyle/>
          <a:p>
            <a:r>
              <a:rPr lang="en-GB" dirty="0"/>
              <a:t>Colours and fonts</a:t>
            </a:r>
          </a:p>
        </p:txBody>
      </p:sp>
      <p:sp>
        <p:nvSpPr>
          <p:cNvPr id="5" name="Text Placeholder 4">
            <a:extLst>
              <a:ext uri="{FF2B5EF4-FFF2-40B4-BE49-F238E27FC236}">
                <a16:creationId xmlns:a16="http://schemas.microsoft.com/office/drawing/2014/main" id="{F66704D9-21B1-4F04-961B-E424656773AF}"/>
              </a:ext>
            </a:extLst>
          </p:cNvPr>
          <p:cNvSpPr>
            <a:spLocks noGrp="1"/>
          </p:cNvSpPr>
          <p:nvPr>
            <p:ph type="body" idx="1"/>
          </p:nvPr>
        </p:nvSpPr>
        <p:spPr/>
        <p:txBody>
          <a:bodyPr/>
          <a:lstStyle/>
          <a:p>
            <a:r>
              <a:rPr lang="en-GB" dirty="0"/>
              <a:t>Legibility and contrast</a:t>
            </a:r>
          </a:p>
        </p:txBody>
      </p:sp>
      <p:sp>
        <p:nvSpPr>
          <p:cNvPr id="6" name="Slide Number Placeholder 5">
            <a:extLst>
              <a:ext uri="{FF2B5EF4-FFF2-40B4-BE49-F238E27FC236}">
                <a16:creationId xmlns:a16="http://schemas.microsoft.com/office/drawing/2014/main" id="{A0CFD354-B9CB-447D-9E76-25DE2DFE4996}"/>
              </a:ext>
            </a:extLst>
          </p:cNvPr>
          <p:cNvSpPr>
            <a:spLocks noGrp="1"/>
          </p:cNvSpPr>
          <p:nvPr>
            <p:ph type="sldNum" sz="quarter" idx="12"/>
          </p:nvPr>
        </p:nvSpPr>
        <p:spPr/>
        <p:txBody>
          <a:bodyPr/>
          <a:lstStyle/>
          <a:p>
            <a:fld id="{330EA680-D336-4FF7-8B7A-9848BB0A1C32}" type="slidenum">
              <a:rPr lang="en-GB" smtClean="0"/>
              <a:t>25</a:t>
            </a:fld>
            <a:r>
              <a:rPr lang="en-GB" dirty="0"/>
              <a:t> of 48</a:t>
            </a:r>
          </a:p>
        </p:txBody>
      </p:sp>
    </p:spTree>
    <p:extLst>
      <p:ext uri="{BB962C8B-B14F-4D97-AF65-F5344CB8AC3E}">
        <p14:creationId xmlns:p14="http://schemas.microsoft.com/office/powerpoint/2010/main" val="2182037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571-0792-4DB6-A1E4-D6A1D680BD20}"/>
              </a:ext>
            </a:extLst>
          </p:cNvPr>
          <p:cNvSpPr>
            <a:spLocks noGrp="1"/>
          </p:cNvSpPr>
          <p:nvPr>
            <p:ph type="title"/>
          </p:nvPr>
        </p:nvSpPr>
        <p:spPr/>
        <p:txBody>
          <a:bodyPr/>
          <a:lstStyle/>
          <a:p>
            <a:r>
              <a:rPr lang="en-GB" dirty="0"/>
              <a:t>Dyslexia</a:t>
            </a:r>
          </a:p>
        </p:txBody>
      </p:sp>
      <p:sp>
        <p:nvSpPr>
          <p:cNvPr id="4" name="Content Placeholder 3">
            <a:extLst>
              <a:ext uri="{FF2B5EF4-FFF2-40B4-BE49-F238E27FC236}">
                <a16:creationId xmlns:a16="http://schemas.microsoft.com/office/drawing/2014/main" id="{09B55341-4654-44DA-9672-8D460721FD63}"/>
              </a:ext>
            </a:extLst>
          </p:cNvPr>
          <p:cNvSpPr>
            <a:spLocks noGrp="1"/>
          </p:cNvSpPr>
          <p:nvPr>
            <p:ph idx="1"/>
          </p:nvPr>
        </p:nvSpPr>
        <p:spPr/>
        <p:txBody>
          <a:bodyPr/>
          <a:lstStyle/>
          <a:p>
            <a:r>
              <a:rPr lang="en-GB" b="1" dirty="0"/>
              <a:t>10% </a:t>
            </a:r>
            <a:r>
              <a:rPr lang="en-GB" dirty="0"/>
              <a:t>of the global population experience dyslexia</a:t>
            </a:r>
          </a:p>
        </p:txBody>
      </p:sp>
      <p:sp>
        <p:nvSpPr>
          <p:cNvPr id="3" name="Slide Number Placeholder 2">
            <a:extLst>
              <a:ext uri="{FF2B5EF4-FFF2-40B4-BE49-F238E27FC236}">
                <a16:creationId xmlns:a16="http://schemas.microsoft.com/office/drawing/2014/main" id="{A271749B-6D56-4BEC-99D2-4871B57FA1FF}"/>
              </a:ext>
            </a:extLst>
          </p:cNvPr>
          <p:cNvSpPr>
            <a:spLocks noGrp="1"/>
          </p:cNvSpPr>
          <p:nvPr>
            <p:ph type="sldNum" sz="quarter" idx="12"/>
          </p:nvPr>
        </p:nvSpPr>
        <p:spPr/>
        <p:txBody>
          <a:bodyPr/>
          <a:lstStyle/>
          <a:p>
            <a:fld id="{330EA680-D336-4FF7-8B7A-9848BB0A1C32}" type="slidenum">
              <a:rPr lang="en-GB" smtClean="0"/>
              <a:t>26</a:t>
            </a:fld>
            <a:r>
              <a:rPr lang="en-GB" dirty="0"/>
              <a:t> of 48</a:t>
            </a:r>
          </a:p>
        </p:txBody>
      </p:sp>
    </p:spTree>
    <p:extLst>
      <p:ext uri="{BB962C8B-B14F-4D97-AF65-F5344CB8AC3E}">
        <p14:creationId xmlns:p14="http://schemas.microsoft.com/office/powerpoint/2010/main" val="401480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mulated example of visual stress; a conditional that causes an alteration in visual perception, leading to visual distortion">
            <a:extLst>
              <a:ext uri="{FF2B5EF4-FFF2-40B4-BE49-F238E27FC236}">
                <a16:creationId xmlns:a16="http://schemas.microsoft.com/office/drawing/2014/main" id="{21FF6799-7358-4172-A4D4-7F2AA4EC2E30}"/>
              </a:ext>
            </a:extLst>
          </p:cNvPr>
          <p:cNvPicPr>
            <a:picLocks noChangeAspect="1"/>
          </p:cNvPicPr>
          <p:nvPr/>
        </p:nvPicPr>
        <p:blipFill>
          <a:blip r:embed="rId3"/>
          <a:stretch>
            <a:fillRect/>
          </a:stretch>
        </p:blipFill>
        <p:spPr>
          <a:xfrm>
            <a:off x="952500" y="0"/>
            <a:ext cx="10287000" cy="6858000"/>
          </a:xfrm>
          <a:prstGeom prst="rect">
            <a:avLst/>
          </a:prstGeom>
        </p:spPr>
      </p:pic>
      <p:sp>
        <p:nvSpPr>
          <p:cNvPr id="5" name="Slide Number Placeholder 4">
            <a:extLst>
              <a:ext uri="{FF2B5EF4-FFF2-40B4-BE49-F238E27FC236}">
                <a16:creationId xmlns:a16="http://schemas.microsoft.com/office/drawing/2014/main" id="{896B841F-10B5-47D4-A2ED-C6E19CB395AA}"/>
              </a:ext>
            </a:extLst>
          </p:cNvPr>
          <p:cNvSpPr>
            <a:spLocks noGrp="1"/>
          </p:cNvSpPr>
          <p:nvPr>
            <p:ph type="sldNum" sz="quarter" idx="12"/>
          </p:nvPr>
        </p:nvSpPr>
        <p:spPr/>
        <p:txBody>
          <a:bodyPr/>
          <a:lstStyle/>
          <a:p>
            <a:fld id="{330EA680-D336-4FF7-8B7A-9848BB0A1C32}" type="slidenum">
              <a:rPr lang="en-GB" smtClean="0"/>
              <a:t>27</a:t>
            </a:fld>
            <a:r>
              <a:rPr lang="en-GB" dirty="0"/>
              <a:t> of 48</a:t>
            </a:r>
          </a:p>
        </p:txBody>
      </p:sp>
      <p:sp>
        <p:nvSpPr>
          <p:cNvPr id="2" name="Title 1">
            <a:extLst>
              <a:ext uri="{FF2B5EF4-FFF2-40B4-BE49-F238E27FC236}">
                <a16:creationId xmlns:a16="http://schemas.microsoft.com/office/drawing/2014/main" id="{58C86765-ED2E-497B-B789-729CAD540EC5}"/>
              </a:ext>
            </a:extLst>
          </p:cNvPr>
          <p:cNvSpPr>
            <a:spLocks noGrp="1"/>
          </p:cNvSpPr>
          <p:nvPr>
            <p:ph type="title" idx="4294967295"/>
          </p:nvPr>
        </p:nvSpPr>
        <p:spPr>
          <a:xfrm>
            <a:off x="838200" y="-1477325"/>
            <a:ext cx="10515600" cy="1325563"/>
          </a:xfrm>
        </p:spPr>
        <p:txBody>
          <a:bodyPr/>
          <a:lstStyle/>
          <a:p>
            <a:r>
              <a:rPr lang="en-GB" dirty="0">
                <a:solidFill>
                  <a:schemeClr val="bg1"/>
                </a:solidFill>
              </a:rPr>
              <a:t>What visual stress may look like</a:t>
            </a:r>
          </a:p>
        </p:txBody>
      </p:sp>
    </p:spTree>
    <p:extLst>
      <p:ext uri="{BB962C8B-B14F-4D97-AF65-F5344CB8AC3E}">
        <p14:creationId xmlns:p14="http://schemas.microsoft.com/office/powerpoint/2010/main" val="52247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AD63B1-F8FE-43FD-A26A-6415EB58D14A}"/>
              </a:ext>
            </a:extLst>
          </p:cNvPr>
          <p:cNvSpPr>
            <a:spLocks noGrp="1"/>
          </p:cNvSpPr>
          <p:nvPr>
            <p:ph type="title"/>
          </p:nvPr>
        </p:nvSpPr>
        <p:spPr/>
        <p:txBody>
          <a:bodyPr/>
          <a:lstStyle/>
          <a:p>
            <a:r>
              <a:rPr lang="en-GB" dirty="0"/>
              <a:t>Fonts</a:t>
            </a:r>
          </a:p>
        </p:txBody>
      </p:sp>
      <p:sp>
        <p:nvSpPr>
          <p:cNvPr id="6" name="Content Placeholder 5">
            <a:extLst>
              <a:ext uri="{FF2B5EF4-FFF2-40B4-BE49-F238E27FC236}">
                <a16:creationId xmlns:a16="http://schemas.microsoft.com/office/drawing/2014/main" id="{A1B7B67B-6693-4014-A198-CDA1D150F328}"/>
              </a:ext>
            </a:extLst>
          </p:cNvPr>
          <p:cNvSpPr>
            <a:spLocks noGrp="1"/>
          </p:cNvSpPr>
          <p:nvPr>
            <p:ph idx="1"/>
          </p:nvPr>
        </p:nvSpPr>
        <p:spPr>
          <a:xfrm>
            <a:off x="838200" y="1825625"/>
            <a:ext cx="10548000" cy="4351338"/>
          </a:xfrm>
        </p:spPr>
        <p:txBody>
          <a:bodyPr>
            <a:normAutofit lnSpcReduction="10000"/>
          </a:bodyPr>
          <a:lstStyle/>
          <a:p>
            <a:r>
              <a:rPr lang="en-GB" dirty="0"/>
              <a:t>Use a simple, clear typeface (</a:t>
            </a:r>
            <a:r>
              <a:rPr lang="en-GB" dirty="0">
                <a:latin typeface="Trebuchet MS" panose="020B0603020202020204" pitchFamily="34" charset="0"/>
              </a:rPr>
              <a:t>Trebuchet</a:t>
            </a:r>
            <a:r>
              <a:rPr lang="en-GB" dirty="0"/>
              <a:t>, Arial, Verdana)</a:t>
            </a:r>
          </a:p>
          <a:p>
            <a:r>
              <a:rPr lang="en-GB" dirty="0"/>
              <a:t>Use large fonts. Bigger is better</a:t>
            </a:r>
          </a:p>
          <a:p>
            <a:r>
              <a:rPr lang="en-GB" dirty="0"/>
              <a:t>1.5 line spacing</a:t>
            </a:r>
          </a:p>
          <a:p>
            <a:r>
              <a:rPr lang="en-GB" dirty="0"/>
              <a:t>Left alignment</a:t>
            </a:r>
          </a:p>
          <a:p>
            <a:r>
              <a:rPr lang="en-GB" dirty="0"/>
              <a:t>Lists or tables create structure</a:t>
            </a:r>
          </a:p>
          <a:p>
            <a:r>
              <a:rPr lang="en-GB" dirty="0"/>
              <a:t>Use </a:t>
            </a:r>
            <a:r>
              <a:rPr lang="en-GB" b="1" dirty="0"/>
              <a:t>bold</a:t>
            </a:r>
            <a:r>
              <a:rPr lang="en-GB" dirty="0"/>
              <a:t> or </a:t>
            </a:r>
            <a:r>
              <a:rPr lang="en-GB" u="sng" dirty="0"/>
              <a:t>underline</a:t>
            </a:r>
            <a:r>
              <a:rPr lang="en-GB" dirty="0"/>
              <a:t> in place of </a:t>
            </a:r>
            <a:r>
              <a:rPr lang="en-GB" i="1" dirty="0"/>
              <a:t>italic</a:t>
            </a:r>
            <a:r>
              <a:rPr lang="en-GB" dirty="0"/>
              <a:t> and </a:t>
            </a:r>
            <a:r>
              <a:rPr lang="en-GB" dirty="0">
                <a:solidFill>
                  <a:schemeClr val="accent3"/>
                </a:solidFill>
              </a:rPr>
              <a:t>coloured text</a:t>
            </a:r>
          </a:p>
        </p:txBody>
      </p:sp>
      <p:sp>
        <p:nvSpPr>
          <p:cNvPr id="13" name="Slide Number Placeholder 12">
            <a:extLst>
              <a:ext uri="{FF2B5EF4-FFF2-40B4-BE49-F238E27FC236}">
                <a16:creationId xmlns:a16="http://schemas.microsoft.com/office/drawing/2014/main" id="{EE108994-0AC0-4799-A5C3-3D15C28052D0}"/>
              </a:ext>
            </a:extLst>
          </p:cNvPr>
          <p:cNvSpPr>
            <a:spLocks noGrp="1"/>
          </p:cNvSpPr>
          <p:nvPr>
            <p:ph type="sldNum" sz="quarter" idx="12"/>
          </p:nvPr>
        </p:nvSpPr>
        <p:spPr/>
        <p:txBody>
          <a:bodyPr/>
          <a:lstStyle/>
          <a:p>
            <a:fld id="{330EA680-D336-4FF7-8B7A-9848BB0A1C32}" type="slidenum">
              <a:rPr lang="en-GB" smtClean="0"/>
              <a:t>28</a:t>
            </a:fld>
            <a:r>
              <a:rPr lang="en-GB" dirty="0"/>
              <a:t> of 48</a:t>
            </a:r>
          </a:p>
        </p:txBody>
      </p:sp>
    </p:spTree>
    <p:extLst>
      <p:ext uri="{BB962C8B-B14F-4D97-AF65-F5344CB8AC3E}">
        <p14:creationId xmlns:p14="http://schemas.microsoft.com/office/powerpoint/2010/main" val="26029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571-0792-4DB6-A1E4-D6A1D680BD20}"/>
              </a:ext>
            </a:extLst>
          </p:cNvPr>
          <p:cNvSpPr>
            <a:spLocks noGrp="1"/>
          </p:cNvSpPr>
          <p:nvPr>
            <p:ph type="title"/>
          </p:nvPr>
        </p:nvSpPr>
        <p:spPr/>
        <p:txBody>
          <a:bodyPr/>
          <a:lstStyle/>
          <a:p>
            <a:r>
              <a:rPr lang="en-GB" dirty="0"/>
              <a:t>Colour blindness</a:t>
            </a:r>
          </a:p>
        </p:txBody>
      </p:sp>
      <p:sp>
        <p:nvSpPr>
          <p:cNvPr id="4" name="Content Placeholder 3">
            <a:extLst>
              <a:ext uri="{FF2B5EF4-FFF2-40B4-BE49-F238E27FC236}">
                <a16:creationId xmlns:a16="http://schemas.microsoft.com/office/drawing/2014/main" id="{09B55341-4654-44DA-9672-8D460721FD63}"/>
              </a:ext>
            </a:extLst>
          </p:cNvPr>
          <p:cNvSpPr>
            <a:spLocks noGrp="1"/>
          </p:cNvSpPr>
          <p:nvPr>
            <p:ph idx="1"/>
          </p:nvPr>
        </p:nvSpPr>
        <p:spPr/>
        <p:txBody>
          <a:bodyPr/>
          <a:lstStyle/>
          <a:p>
            <a:r>
              <a:rPr lang="en-GB" dirty="0"/>
              <a:t>1 in 12 men and 1 in 200 women are</a:t>
            </a:r>
            <a:br>
              <a:rPr lang="en-GB" dirty="0"/>
            </a:br>
            <a:r>
              <a:rPr lang="en-GB" dirty="0"/>
              <a:t>colour blind.</a:t>
            </a:r>
          </a:p>
        </p:txBody>
      </p:sp>
      <p:sp>
        <p:nvSpPr>
          <p:cNvPr id="5" name="Slide Number Placeholder 4">
            <a:extLst>
              <a:ext uri="{FF2B5EF4-FFF2-40B4-BE49-F238E27FC236}">
                <a16:creationId xmlns:a16="http://schemas.microsoft.com/office/drawing/2014/main" id="{71B6125F-972D-413E-B3EC-51D2CC8D4F68}"/>
              </a:ext>
            </a:extLst>
          </p:cNvPr>
          <p:cNvSpPr>
            <a:spLocks noGrp="1"/>
          </p:cNvSpPr>
          <p:nvPr>
            <p:ph type="sldNum" sz="quarter" idx="12"/>
          </p:nvPr>
        </p:nvSpPr>
        <p:spPr/>
        <p:txBody>
          <a:bodyPr/>
          <a:lstStyle/>
          <a:p>
            <a:fld id="{330EA680-D336-4FF7-8B7A-9848BB0A1C32}" type="slidenum">
              <a:rPr lang="en-GB" smtClean="0"/>
              <a:t>29</a:t>
            </a:fld>
            <a:r>
              <a:rPr lang="en-GB" dirty="0"/>
              <a:t> of 48</a:t>
            </a:r>
          </a:p>
        </p:txBody>
      </p:sp>
    </p:spTree>
    <p:extLst>
      <p:ext uri="{BB962C8B-B14F-4D97-AF65-F5344CB8AC3E}">
        <p14:creationId xmlns:p14="http://schemas.microsoft.com/office/powerpoint/2010/main" val="218617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8307-6CB0-4F02-8DA1-A4FAE368269A}"/>
              </a:ext>
            </a:extLst>
          </p:cNvPr>
          <p:cNvSpPr>
            <a:spLocks noGrp="1"/>
          </p:cNvSpPr>
          <p:nvPr>
            <p:ph type="title" idx="4294967295"/>
          </p:nvPr>
        </p:nvSpPr>
        <p:spPr>
          <a:xfrm>
            <a:off x="838200" y="-1422735"/>
            <a:ext cx="10515600" cy="1325563"/>
          </a:xfrm>
        </p:spPr>
        <p:txBody>
          <a:bodyPr/>
          <a:lstStyle/>
          <a:p>
            <a:r>
              <a:rPr lang="en-GB" dirty="0">
                <a:solidFill>
                  <a:schemeClr val="bg1"/>
                </a:solidFill>
              </a:rPr>
              <a:t>A story about my colour blind friend</a:t>
            </a:r>
          </a:p>
        </p:txBody>
      </p:sp>
      <p:pic>
        <p:nvPicPr>
          <p:cNvPr id="1026" name="Picture 2">
            <a:extLst>
              <a:ext uri="{FF2B5EF4-FFF2-40B4-BE49-F238E27FC236}">
                <a16:creationId xmlns:a16="http://schemas.microsoft.com/office/drawing/2014/main" id="{EC97C09D-0C69-49AA-8F7E-13D560EDD08F}"/>
              </a:ex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5338" y="990600"/>
            <a:ext cx="298132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cooby Doo with a green filter applied">
            <a:extLst>
              <a:ext uri="{FF2B5EF4-FFF2-40B4-BE49-F238E27FC236}">
                <a16:creationId xmlns:a16="http://schemas.microsoft.com/office/drawing/2014/main" id="{5799668F-245C-4AAD-B792-EF09B8AA60FD}"/>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234462" y="4021475"/>
            <a:ext cx="27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descr="A story about my colour-blind friend">
            <a:extLst>
              <a:ext uri="{FF2B5EF4-FFF2-40B4-BE49-F238E27FC236}">
                <a16:creationId xmlns:a16="http://schemas.microsoft.com/office/drawing/2014/main" id="{AFFB5F57-8C11-4D1A-BDF2-1F4A729C3F02}"/>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330EA680-D336-4FF7-8B7A-9848BB0A1C32}" type="slidenum">
              <a:rPr lang="en-GB" smtClean="0"/>
              <a:t>3</a:t>
            </a:fld>
            <a:r>
              <a:rPr lang="en-GB" dirty="0"/>
              <a:t> of 48</a:t>
            </a:r>
          </a:p>
        </p:txBody>
      </p:sp>
      <p:pic>
        <p:nvPicPr>
          <p:cNvPr id="1030" name="Picture 6" descr="Scooby Doo, an animated Great Dane character">
            <a:extLst>
              <a:ext uri="{FF2B5EF4-FFF2-40B4-BE49-F238E27FC236}">
                <a16:creationId xmlns:a16="http://schemas.microsoft.com/office/drawing/2014/main" id="{7681C8B4-E73B-4CCF-A9E8-E0DEF02909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4462" y="4021475"/>
            <a:ext cx="2700000"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094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0"/>
                                        </p:tgtEl>
                                      </p:cBhvr>
                                    </p:animEffect>
                                    <p:set>
                                      <p:cBhvr>
                                        <p:cTn id="7"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0867F-14CA-458A-8A53-249EB46A95B8}"/>
              </a:ext>
            </a:extLst>
          </p:cNvPr>
          <p:cNvSpPr>
            <a:spLocks noGrp="1"/>
          </p:cNvSpPr>
          <p:nvPr>
            <p:ph type="title"/>
          </p:nvPr>
        </p:nvSpPr>
        <p:spPr/>
        <p:txBody>
          <a:bodyPr/>
          <a:lstStyle/>
          <a:p>
            <a:r>
              <a:rPr lang="en-GB" dirty="0"/>
              <a:t>It’s not just eLearning</a:t>
            </a:r>
          </a:p>
        </p:txBody>
      </p:sp>
      <p:pic>
        <p:nvPicPr>
          <p:cNvPr id="8" name="Content Placeholder 7" descr="A sample of cards from the popular card game 'Uno'">
            <a:extLst>
              <a:ext uri="{FF2B5EF4-FFF2-40B4-BE49-F238E27FC236}">
                <a16:creationId xmlns:a16="http://schemas.microsoft.com/office/drawing/2014/main" id="{2C979BE7-1680-41B4-93F7-D9C58A4D59C9}"/>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253331" y="1825625"/>
            <a:ext cx="4351338" cy="4351338"/>
          </a:xfrm>
        </p:spPr>
      </p:pic>
      <p:pic>
        <p:nvPicPr>
          <p:cNvPr id="11" name="Content Placeholder 10" descr="Blokus: A strategy game that involves placing coloured pieces on a board">
            <a:extLst>
              <a:ext uri="{FF2B5EF4-FFF2-40B4-BE49-F238E27FC236}">
                <a16:creationId xmlns:a16="http://schemas.microsoft.com/office/drawing/2014/main" id="{DD0F63B9-86D7-4184-A22F-3451A78D35A4}"/>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6172200" y="2166144"/>
            <a:ext cx="5181600" cy="3670300"/>
          </a:xfrm>
        </p:spPr>
      </p:pic>
      <p:sp>
        <p:nvSpPr>
          <p:cNvPr id="12" name="Slide Number Placeholder 11">
            <a:extLst>
              <a:ext uri="{FF2B5EF4-FFF2-40B4-BE49-F238E27FC236}">
                <a16:creationId xmlns:a16="http://schemas.microsoft.com/office/drawing/2014/main" id="{3885260B-F81B-4B96-B4B4-B3DC27AC4913}"/>
              </a:ext>
            </a:extLst>
          </p:cNvPr>
          <p:cNvSpPr>
            <a:spLocks noGrp="1"/>
          </p:cNvSpPr>
          <p:nvPr>
            <p:ph type="sldNum" sz="quarter" idx="12"/>
          </p:nvPr>
        </p:nvSpPr>
        <p:spPr/>
        <p:txBody>
          <a:bodyPr/>
          <a:lstStyle/>
          <a:p>
            <a:fld id="{330EA680-D336-4FF7-8B7A-9848BB0A1C32}" type="slidenum">
              <a:rPr lang="en-GB" smtClean="0"/>
              <a:t>30</a:t>
            </a:fld>
            <a:r>
              <a:rPr lang="en-GB" dirty="0"/>
              <a:t> of 48</a:t>
            </a:r>
          </a:p>
        </p:txBody>
      </p:sp>
    </p:spTree>
    <p:extLst>
      <p:ext uri="{BB962C8B-B14F-4D97-AF65-F5344CB8AC3E}">
        <p14:creationId xmlns:p14="http://schemas.microsoft.com/office/powerpoint/2010/main" val="3396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7368-EE38-4EAC-ADF9-204044EF7A98}"/>
              </a:ext>
            </a:extLst>
          </p:cNvPr>
          <p:cNvSpPr>
            <a:spLocks noGrp="1"/>
          </p:cNvSpPr>
          <p:nvPr>
            <p:ph type="title"/>
          </p:nvPr>
        </p:nvSpPr>
        <p:spPr/>
        <p:txBody>
          <a:bodyPr/>
          <a:lstStyle/>
          <a:p>
            <a:r>
              <a:rPr lang="en-GB" dirty="0"/>
              <a:t>UNO!</a:t>
            </a:r>
          </a:p>
        </p:txBody>
      </p:sp>
      <p:pic>
        <p:nvPicPr>
          <p:cNvPr id="9" name="Content Placeholder 8" descr="A picture containing photo, sitting, different, computer&#10;&#10;Description automatically generated">
            <a:extLst>
              <a:ext uri="{FF2B5EF4-FFF2-40B4-BE49-F238E27FC236}">
                <a16:creationId xmlns:a16="http://schemas.microsoft.com/office/drawing/2014/main" id="{7B78884A-D5DB-4B77-B600-1FD0218B0BB5}"/>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6234" t="3742" r="2545" b="3528"/>
          <a:stretch/>
        </p:blipFill>
        <p:spPr>
          <a:xfrm>
            <a:off x="2946000" y="1553032"/>
            <a:ext cx="6300000" cy="4720755"/>
          </a:xfrm>
        </p:spPr>
      </p:pic>
      <p:sp>
        <p:nvSpPr>
          <p:cNvPr id="10" name="Slide Number Placeholder 9">
            <a:extLst>
              <a:ext uri="{FF2B5EF4-FFF2-40B4-BE49-F238E27FC236}">
                <a16:creationId xmlns:a16="http://schemas.microsoft.com/office/drawing/2014/main" id="{875A839E-E721-4275-931A-593D017974D5}"/>
              </a:ext>
            </a:extLst>
          </p:cNvPr>
          <p:cNvSpPr>
            <a:spLocks noGrp="1"/>
          </p:cNvSpPr>
          <p:nvPr>
            <p:ph type="sldNum" sz="quarter" idx="12"/>
          </p:nvPr>
        </p:nvSpPr>
        <p:spPr/>
        <p:txBody>
          <a:bodyPr/>
          <a:lstStyle/>
          <a:p>
            <a:fld id="{330EA680-D336-4FF7-8B7A-9848BB0A1C32}" type="slidenum">
              <a:rPr lang="en-GB" smtClean="0"/>
              <a:t>31</a:t>
            </a:fld>
            <a:r>
              <a:rPr lang="en-GB" dirty="0"/>
              <a:t> of 48</a:t>
            </a:r>
          </a:p>
        </p:txBody>
      </p:sp>
    </p:spTree>
    <p:extLst>
      <p:ext uri="{BB962C8B-B14F-4D97-AF65-F5344CB8AC3E}">
        <p14:creationId xmlns:p14="http://schemas.microsoft.com/office/powerpoint/2010/main" val="266959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2DF3-5510-43DA-8393-657E2F76C118}"/>
              </a:ext>
            </a:extLst>
          </p:cNvPr>
          <p:cNvSpPr>
            <a:spLocks noGrp="1"/>
          </p:cNvSpPr>
          <p:nvPr>
            <p:ph type="title"/>
          </p:nvPr>
        </p:nvSpPr>
        <p:spPr/>
        <p:txBody>
          <a:bodyPr/>
          <a:lstStyle/>
          <a:p>
            <a:r>
              <a:rPr lang="en-GB" dirty="0"/>
              <a:t>Blokus</a:t>
            </a:r>
          </a:p>
        </p:txBody>
      </p:sp>
      <p:pic>
        <p:nvPicPr>
          <p:cNvPr id="6" name="Content Placeholder 5" descr="The board game called Blokus; featuring the box and its pieces">
            <a:extLst>
              <a:ext uri="{FF2B5EF4-FFF2-40B4-BE49-F238E27FC236}">
                <a16:creationId xmlns:a16="http://schemas.microsoft.com/office/drawing/2014/main" id="{38A86DE3-EF9C-483B-831B-2F85E88B4B1C}"/>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0" y="1485559"/>
            <a:ext cx="4351338" cy="4351338"/>
          </a:xfrm>
        </p:spPr>
      </p:pic>
      <p:pic>
        <p:nvPicPr>
          <p:cNvPr id="8" name="Content Placeholder 7" descr="Blokus with a Tritanopia filter applied">
            <a:extLst>
              <a:ext uri="{FF2B5EF4-FFF2-40B4-BE49-F238E27FC236}">
                <a16:creationId xmlns:a16="http://schemas.microsoft.com/office/drawing/2014/main" id="{60B64FCB-622D-43C7-A0A1-2BAB499E3EEA}"/>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p:blipFill>
        <p:spPr>
          <a:xfrm>
            <a:off x="8506218" y="2079000"/>
            <a:ext cx="3607759" cy="2700000"/>
          </a:xfrm>
        </p:spPr>
      </p:pic>
      <p:pic>
        <p:nvPicPr>
          <p:cNvPr id="9" name="Content Placeholder 7" descr="Blokus with a Protanopia filter applied">
            <a:extLst>
              <a:ext uri="{FF2B5EF4-FFF2-40B4-BE49-F238E27FC236}">
                <a16:creationId xmlns:a16="http://schemas.microsoft.com/office/drawing/2014/main" id="{E59FA998-644E-4715-A382-280A2C7D8C2E}"/>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438200" y="3552608"/>
            <a:ext cx="3607759" cy="2700000"/>
          </a:xfrm>
          <a:prstGeom prst="rect">
            <a:avLst/>
          </a:prstGeom>
        </p:spPr>
      </p:pic>
      <p:sp>
        <p:nvSpPr>
          <p:cNvPr id="10" name="TextBox 9">
            <a:extLst>
              <a:ext uri="{FF2B5EF4-FFF2-40B4-BE49-F238E27FC236}">
                <a16:creationId xmlns:a16="http://schemas.microsoft.com/office/drawing/2014/main" id="{F43705B4-AF1C-49DF-8E0F-63E9530675EE}"/>
              </a:ext>
            </a:extLst>
          </p:cNvPr>
          <p:cNvSpPr txBox="1"/>
          <p:nvPr/>
        </p:nvSpPr>
        <p:spPr>
          <a:xfrm>
            <a:off x="4438759" y="2895845"/>
            <a:ext cx="3607200" cy="369332"/>
          </a:xfrm>
          <a:prstGeom prst="rect">
            <a:avLst/>
          </a:prstGeom>
          <a:noFill/>
        </p:spPr>
        <p:txBody>
          <a:bodyPr wrap="square" rtlCol="0">
            <a:spAutoFit/>
          </a:bodyPr>
          <a:lstStyle/>
          <a:p>
            <a:pPr algn="ctr"/>
            <a:r>
              <a:rPr lang="en-GB" dirty="0"/>
              <a:t>Deuteranopia (green)</a:t>
            </a:r>
          </a:p>
        </p:txBody>
      </p:sp>
      <p:sp>
        <p:nvSpPr>
          <p:cNvPr id="11" name="TextBox 10">
            <a:extLst>
              <a:ext uri="{FF2B5EF4-FFF2-40B4-BE49-F238E27FC236}">
                <a16:creationId xmlns:a16="http://schemas.microsoft.com/office/drawing/2014/main" id="{3D5A34D7-9158-4BA6-B2DA-1DF16C99448F}"/>
              </a:ext>
            </a:extLst>
          </p:cNvPr>
          <p:cNvSpPr txBox="1"/>
          <p:nvPr/>
        </p:nvSpPr>
        <p:spPr>
          <a:xfrm>
            <a:off x="4438199" y="6252608"/>
            <a:ext cx="3607200" cy="369332"/>
          </a:xfrm>
          <a:prstGeom prst="rect">
            <a:avLst/>
          </a:prstGeom>
          <a:noFill/>
        </p:spPr>
        <p:txBody>
          <a:bodyPr wrap="square" rtlCol="0">
            <a:spAutoFit/>
          </a:bodyPr>
          <a:lstStyle/>
          <a:p>
            <a:pPr algn="ctr"/>
            <a:r>
              <a:rPr lang="en-GB" dirty="0"/>
              <a:t>Protanopia (red)</a:t>
            </a:r>
          </a:p>
        </p:txBody>
      </p:sp>
      <p:pic>
        <p:nvPicPr>
          <p:cNvPr id="14" name="Content Placeholder 7" descr="Blokus with a Deuteranopia  filter applied">
            <a:extLst>
              <a:ext uri="{FF2B5EF4-FFF2-40B4-BE49-F238E27FC236}">
                <a16:creationId xmlns:a16="http://schemas.microsoft.com/office/drawing/2014/main" id="{5EC0057B-233A-49B4-8B2C-0CC423796BC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4438199" y="195845"/>
            <a:ext cx="3607760" cy="2700000"/>
          </a:xfrm>
          <a:prstGeom prst="rect">
            <a:avLst/>
          </a:prstGeom>
        </p:spPr>
      </p:pic>
      <p:sp>
        <p:nvSpPr>
          <p:cNvPr id="15" name="TextBox 14">
            <a:extLst>
              <a:ext uri="{FF2B5EF4-FFF2-40B4-BE49-F238E27FC236}">
                <a16:creationId xmlns:a16="http://schemas.microsoft.com/office/drawing/2014/main" id="{835856C1-49DD-4E2F-90E6-AD1FE1023FB5}"/>
              </a:ext>
            </a:extLst>
          </p:cNvPr>
          <p:cNvSpPr txBox="1"/>
          <p:nvPr/>
        </p:nvSpPr>
        <p:spPr>
          <a:xfrm>
            <a:off x="8183282" y="4594334"/>
            <a:ext cx="3607200" cy="369332"/>
          </a:xfrm>
          <a:prstGeom prst="rect">
            <a:avLst/>
          </a:prstGeom>
          <a:noFill/>
        </p:spPr>
        <p:txBody>
          <a:bodyPr wrap="square" rtlCol="0">
            <a:spAutoFit/>
          </a:bodyPr>
          <a:lstStyle/>
          <a:p>
            <a:pPr algn="ctr"/>
            <a:r>
              <a:rPr lang="en-GB" dirty="0"/>
              <a:t>Tritanopia (blue)</a:t>
            </a:r>
          </a:p>
        </p:txBody>
      </p:sp>
      <p:pic>
        <p:nvPicPr>
          <p:cNvPr id="17" name="Graphic 16" descr="Eye">
            <a:extLst>
              <a:ext uri="{FF2B5EF4-FFF2-40B4-BE49-F238E27FC236}">
                <a16:creationId xmlns:a16="http://schemas.microsoft.com/office/drawing/2014/main" id="{67FEDE47-CE4D-4A3A-9D4F-84FAFCD4D4E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575680" y="2864511"/>
            <a:ext cx="432000" cy="432000"/>
          </a:xfrm>
          <a:prstGeom prst="rect">
            <a:avLst/>
          </a:prstGeom>
        </p:spPr>
      </p:pic>
      <p:pic>
        <p:nvPicPr>
          <p:cNvPr id="18" name="Graphic 17" descr="Eye">
            <a:extLst>
              <a:ext uri="{FF2B5EF4-FFF2-40B4-BE49-F238E27FC236}">
                <a16:creationId xmlns:a16="http://schemas.microsoft.com/office/drawing/2014/main" id="{D2B677C9-FD29-4297-B705-8B485823C136}"/>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1036091" y="4563000"/>
            <a:ext cx="432000" cy="432000"/>
          </a:xfrm>
          <a:prstGeom prst="rect">
            <a:avLst/>
          </a:prstGeom>
        </p:spPr>
      </p:pic>
      <p:pic>
        <p:nvPicPr>
          <p:cNvPr id="19" name="Graphic 18" descr="Eye">
            <a:extLst>
              <a:ext uri="{FF2B5EF4-FFF2-40B4-BE49-F238E27FC236}">
                <a16:creationId xmlns:a16="http://schemas.microsoft.com/office/drawing/2014/main" id="{312C8140-AB2B-4783-B00B-75965BC5C89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359680" y="6252608"/>
            <a:ext cx="432000" cy="432000"/>
          </a:xfrm>
          <a:prstGeom prst="rect">
            <a:avLst/>
          </a:prstGeom>
        </p:spPr>
      </p:pic>
      <p:sp>
        <p:nvSpPr>
          <p:cNvPr id="20" name="Slide Number Placeholder 19">
            <a:extLst>
              <a:ext uri="{FF2B5EF4-FFF2-40B4-BE49-F238E27FC236}">
                <a16:creationId xmlns:a16="http://schemas.microsoft.com/office/drawing/2014/main" id="{AF0008E4-5DE4-4A63-AB63-F6B4F0D8AF1B}"/>
              </a:ext>
            </a:extLst>
          </p:cNvPr>
          <p:cNvSpPr>
            <a:spLocks noGrp="1"/>
          </p:cNvSpPr>
          <p:nvPr>
            <p:ph type="sldNum" sz="quarter" idx="12"/>
          </p:nvPr>
        </p:nvSpPr>
        <p:spPr/>
        <p:txBody>
          <a:bodyPr/>
          <a:lstStyle/>
          <a:p>
            <a:fld id="{330EA680-D336-4FF7-8B7A-9848BB0A1C32}" type="slidenum">
              <a:rPr lang="en-GB" smtClean="0"/>
              <a:t>32</a:t>
            </a:fld>
            <a:r>
              <a:rPr lang="en-GB" dirty="0"/>
              <a:t> of 48</a:t>
            </a:r>
          </a:p>
        </p:txBody>
      </p:sp>
    </p:spTree>
    <p:extLst>
      <p:ext uri="{BB962C8B-B14F-4D97-AF65-F5344CB8AC3E}">
        <p14:creationId xmlns:p14="http://schemas.microsoft.com/office/powerpoint/2010/main" val="22024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2AB9A-D17E-48CE-9BB6-D905902C0698}"/>
              </a:ext>
            </a:extLst>
          </p:cNvPr>
          <p:cNvSpPr>
            <a:spLocks noGrp="1"/>
          </p:cNvSpPr>
          <p:nvPr>
            <p:ph type="title"/>
          </p:nvPr>
        </p:nvSpPr>
        <p:spPr/>
        <p:txBody>
          <a:bodyPr/>
          <a:lstStyle/>
          <a:p>
            <a:r>
              <a:rPr lang="en-GB" dirty="0"/>
              <a:t>Colours</a:t>
            </a:r>
          </a:p>
        </p:txBody>
      </p:sp>
      <p:sp>
        <p:nvSpPr>
          <p:cNvPr id="6" name="Content Placeholder 5">
            <a:extLst>
              <a:ext uri="{FF2B5EF4-FFF2-40B4-BE49-F238E27FC236}">
                <a16:creationId xmlns:a16="http://schemas.microsoft.com/office/drawing/2014/main" id="{05E8447D-01F3-4489-81FA-78E3FA31ED6D}"/>
              </a:ext>
            </a:extLst>
          </p:cNvPr>
          <p:cNvSpPr>
            <a:spLocks noGrp="1"/>
          </p:cNvSpPr>
          <p:nvPr>
            <p:ph idx="1"/>
          </p:nvPr>
        </p:nvSpPr>
        <p:spPr/>
        <p:txBody>
          <a:bodyPr/>
          <a:lstStyle/>
          <a:p>
            <a:r>
              <a:rPr lang="en-GB" dirty="0"/>
              <a:t>Never use colour alone to convey content or meaning</a:t>
            </a:r>
          </a:p>
          <a:p>
            <a:r>
              <a:rPr lang="en-GB" dirty="0"/>
              <a:t>Dark text on lighter backgrounds</a:t>
            </a:r>
          </a:p>
          <a:p>
            <a:r>
              <a:rPr lang="en-GB" dirty="0"/>
              <a:t>Avoid text against colours</a:t>
            </a:r>
          </a:p>
          <a:p>
            <a:r>
              <a:rPr lang="en-GB" dirty="0"/>
              <a:t>Favour high contrast between font and background</a:t>
            </a:r>
          </a:p>
          <a:p>
            <a:r>
              <a:rPr lang="en-GB" dirty="0"/>
              <a:t>Offer a choice of background colours</a:t>
            </a:r>
          </a:p>
        </p:txBody>
      </p:sp>
      <p:sp>
        <p:nvSpPr>
          <p:cNvPr id="7" name="Slide Number Placeholder 6">
            <a:extLst>
              <a:ext uri="{FF2B5EF4-FFF2-40B4-BE49-F238E27FC236}">
                <a16:creationId xmlns:a16="http://schemas.microsoft.com/office/drawing/2014/main" id="{0944F41A-9458-49E1-B649-4B859101D873}"/>
              </a:ext>
            </a:extLst>
          </p:cNvPr>
          <p:cNvSpPr>
            <a:spLocks noGrp="1"/>
          </p:cNvSpPr>
          <p:nvPr>
            <p:ph type="sldNum" sz="quarter" idx="12"/>
          </p:nvPr>
        </p:nvSpPr>
        <p:spPr/>
        <p:txBody>
          <a:bodyPr/>
          <a:lstStyle/>
          <a:p>
            <a:fld id="{330EA680-D336-4FF7-8B7A-9848BB0A1C32}" type="slidenum">
              <a:rPr lang="en-GB" smtClean="0"/>
              <a:t>33</a:t>
            </a:fld>
            <a:r>
              <a:rPr lang="en-GB" dirty="0"/>
              <a:t> of 48</a:t>
            </a:r>
          </a:p>
        </p:txBody>
      </p:sp>
    </p:spTree>
    <p:extLst>
      <p:ext uri="{BB962C8B-B14F-4D97-AF65-F5344CB8AC3E}">
        <p14:creationId xmlns:p14="http://schemas.microsoft.com/office/powerpoint/2010/main" val="24465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9092-C177-4AC0-8986-747BA36CBAC1}"/>
              </a:ext>
            </a:extLst>
          </p:cNvPr>
          <p:cNvSpPr>
            <a:spLocks noGrp="1"/>
          </p:cNvSpPr>
          <p:nvPr>
            <p:ph type="title"/>
          </p:nvPr>
        </p:nvSpPr>
        <p:spPr/>
        <p:txBody>
          <a:bodyPr/>
          <a:lstStyle/>
          <a:p>
            <a:r>
              <a:rPr lang="en-GB" dirty="0"/>
              <a:t>Use Similar Hues</a:t>
            </a:r>
          </a:p>
        </p:txBody>
      </p:sp>
      <p:pic>
        <p:nvPicPr>
          <p:cNvPr id="25" name="Picture 24" descr="A picture of a pie chart split into three sections. The sections that were coloured orange, red and blue, when ran through a colour blind simulator, are very hard to distinguish between.">
            <a:extLst>
              <a:ext uri="{FF2B5EF4-FFF2-40B4-BE49-F238E27FC236}">
                <a16:creationId xmlns:a16="http://schemas.microsoft.com/office/drawing/2014/main" id="{0CE3481F-745A-4EF3-84F0-861A3F41D1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5114" y="4445000"/>
            <a:ext cx="1784348" cy="2160000"/>
          </a:xfrm>
          <a:prstGeom prst="rect">
            <a:avLst/>
          </a:prstGeom>
        </p:spPr>
      </p:pic>
      <p:pic>
        <p:nvPicPr>
          <p:cNvPr id="27" name="Picture 26" descr="A picture of a pie chart split into three sections. The sections are coloured orange, red and blue. This image is used to highlight what someone with typical vision might see">
            <a:extLst>
              <a:ext uri="{FF2B5EF4-FFF2-40B4-BE49-F238E27FC236}">
                <a16:creationId xmlns:a16="http://schemas.microsoft.com/office/drawing/2014/main" id="{15963E27-B3BB-489F-9F51-4DFCB2B1F5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5114" y="1690688"/>
            <a:ext cx="1782806" cy="2160000"/>
          </a:xfrm>
          <a:prstGeom prst="rect">
            <a:avLst/>
          </a:prstGeom>
        </p:spPr>
      </p:pic>
      <p:pic>
        <p:nvPicPr>
          <p:cNvPr id="29" name="Picture 28" descr="A pie chart which uses hues of blue rather than colour, when put in a colour blind simulator, is still legible to people who are colour blind">
            <a:extLst>
              <a:ext uri="{FF2B5EF4-FFF2-40B4-BE49-F238E27FC236}">
                <a16:creationId xmlns:a16="http://schemas.microsoft.com/office/drawing/2014/main" id="{03F4BD2C-F49C-4041-A0C8-F0E65EA2F6B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84859" y="4445000"/>
            <a:ext cx="1784348" cy="2160000"/>
          </a:xfrm>
          <a:prstGeom prst="rect">
            <a:avLst/>
          </a:prstGeom>
        </p:spPr>
      </p:pic>
      <p:pic>
        <p:nvPicPr>
          <p:cNvPr id="31" name="Picture 30" descr="A pie chart which uses hues of blue rather than colour, when put in a colour blind simulator, is still legible to people who are colour blind">
            <a:extLst>
              <a:ext uri="{FF2B5EF4-FFF2-40B4-BE49-F238E27FC236}">
                <a16:creationId xmlns:a16="http://schemas.microsoft.com/office/drawing/2014/main" id="{05B8196F-BB14-4476-BE42-04D3009101B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83177" y="1690688"/>
            <a:ext cx="1786030" cy="2160000"/>
          </a:xfrm>
          <a:prstGeom prst="rect">
            <a:avLst/>
          </a:prstGeom>
        </p:spPr>
      </p:pic>
      <p:sp>
        <p:nvSpPr>
          <p:cNvPr id="32" name="TextBox 31">
            <a:extLst>
              <a:ext uri="{FF2B5EF4-FFF2-40B4-BE49-F238E27FC236}">
                <a16:creationId xmlns:a16="http://schemas.microsoft.com/office/drawing/2014/main" id="{2F0FB13C-E089-46F8-ABE8-8796B6F44A73}"/>
              </a:ext>
            </a:extLst>
          </p:cNvPr>
          <p:cNvSpPr txBox="1"/>
          <p:nvPr/>
        </p:nvSpPr>
        <p:spPr>
          <a:xfrm>
            <a:off x="258886" y="2586022"/>
            <a:ext cx="3607200" cy="369332"/>
          </a:xfrm>
          <a:prstGeom prst="rect">
            <a:avLst/>
          </a:prstGeom>
          <a:noFill/>
        </p:spPr>
        <p:txBody>
          <a:bodyPr wrap="square" rtlCol="0">
            <a:spAutoFit/>
          </a:bodyPr>
          <a:lstStyle/>
          <a:p>
            <a:r>
              <a:rPr lang="en-GB" b="1" dirty="0"/>
              <a:t>Typical vision</a:t>
            </a:r>
          </a:p>
        </p:txBody>
      </p:sp>
      <p:sp>
        <p:nvSpPr>
          <p:cNvPr id="33" name="TextBox 32">
            <a:extLst>
              <a:ext uri="{FF2B5EF4-FFF2-40B4-BE49-F238E27FC236}">
                <a16:creationId xmlns:a16="http://schemas.microsoft.com/office/drawing/2014/main" id="{7FC2E51D-23A7-4C2C-8A49-42DF26842049}"/>
              </a:ext>
            </a:extLst>
          </p:cNvPr>
          <p:cNvSpPr txBox="1"/>
          <p:nvPr/>
        </p:nvSpPr>
        <p:spPr>
          <a:xfrm>
            <a:off x="258886" y="5340334"/>
            <a:ext cx="3607200" cy="923330"/>
          </a:xfrm>
          <a:prstGeom prst="rect">
            <a:avLst/>
          </a:prstGeom>
          <a:noFill/>
        </p:spPr>
        <p:txBody>
          <a:bodyPr wrap="square" rtlCol="0">
            <a:spAutoFit/>
          </a:bodyPr>
          <a:lstStyle/>
          <a:p>
            <a:r>
              <a:rPr lang="en-GB" b="1" dirty="0"/>
              <a:t>As seen with</a:t>
            </a:r>
          </a:p>
          <a:p>
            <a:r>
              <a:rPr lang="en-GB" b="1" dirty="0"/>
              <a:t>Tritanopia</a:t>
            </a:r>
            <a:br>
              <a:rPr lang="en-GB" b="1" dirty="0"/>
            </a:br>
            <a:r>
              <a:rPr lang="en-GB" b="1" dirty="0"/>
              <a:t>(Blue blind)</a:t>
            </a:r>
          </a:p>
        </p:txBody>
      </p:sp>
      <p:pic>
        <p:nvPicPr>
          <p:cNvPr id="34" name="Graphic 33" descr="Eye">
            <a:extLst>
              <a:ext uri="{FF2B5EF4-FFF2-40B4-BE49-F238E27FC236}">
                <a16:creationId xmlns:a16="http://schemas.microsoft.com/office/drawing/2014/main" id="{EA6CD111-A30F-491D-ABBC-592765F7479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51000" y="6218332"/>
            <a:ext cx="432000" cy="432000"/>
          </a:xfrm>
          <a:prstGeom prst="rect">
            <a:avLst/>
          </a:prstGeom>
        </p:spPr>
      </p:pic>
      <p:graphicFrame>
        <p:nvGraphicFramePr>
          <p:cNvPr id="5" name="Chart 4" descr="An example of a bar graph, where only colour is used and people have to match the colour to the legend">
            <a:extLst>
              <a:ext uri="{FF2B5EF4-FFF2-40B4-BE49-F238E27FC236}">
                <a16:creationId xmlns:a16="http://schemas.microsoft.com/office/drawing/2014/main" id="{4747B342-9736-4BB6-A5A9-136ED0140F91}"/>
              </a:ext>
            </a:extLst>
          </p:cNvPr>
          <p:cNvGraphicFramePr/>
          <p:nvPr>
            <p:extLst>
              <p:ext uri="{D42A27DB-BD31-4B8C-83A1-F6EECF244321}">
                <p14:modId xmlns:p14="http://schemas.microsoft.com/office/powerpoint/2010/main" val="965925170"/>
              </p:ext>
            </p:extLst>
          </p:nvPr>
        </p:nvGraphicFramePr>
        <p:xfrm>
          <a:off x="7097217" y="1690688"/>
          <a:ext cx="4231106" cy="21600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descr="An example of a bar chart which uses similar hues of blue, rather than different colour">
            <a:extLst>
              <a:ext uri="{FF2B5EF4-FFF2-40B4-BE49-F238E27FC236}">
                <a16:creationId xmlns:a16="http://schemas.microsoft.com/office/drawing/2014/main" id="{C678F961-CAB5-476C-996C-772A98F89837}"/>
              </a:ext>
            </a:extLst>
          </p:cNvPr>
          <p:cNvGraphicFramePr/>
          <p:nvPr>
            <p:extLst>
              <p:ext uri="{D42A27DB-BD31-4B8C-83A1-F6EECF244321}">
                <p14:modId xmlns:p14="http://schemas.microsoft.com/office/powerpoint/2010/main" val="1983999555"/>
              </p:ext>
            </p:extLst>
          </p:nvPr>
        </p:nvGraphicFramePr>
        <p:xfrm>
          <a:off x="7173639" y="4445000"/>
          <a:ext cx="4231106" cy="2160001"/>
        </p:xfrm>
        <a:graphic>
          <a:graphicData uri="http://schemas.openxmlformats.org/drawingml/2006/chart">
            <c:chart xmlns:c="http://schemas.openxmlformats.org/drawingml/2006/chart" xmlns:r="http://schemas.openxmlformats.org/officeDocument/2006/relationships" r:id="rId10"/>
          </a:graphicData>
        </a:graphic>
      </p:graphicFrame>
      <p:sp>
        <p:nvSpPr>
          <p:cNvPr id="17" name="Oval 16" descr="A cross in a circle, highlighting a mistake">
            <a:extLst>
              <a:ext uri="{FF2B5EF4-FFF2-40B4-BE49-F238E27FC236}">
                <a16:creationId xmlns:a16="http://schemas.microsoft.com/office/drawing/2014/main" id="{EA468B24-95B9-46CB-94E2-F953AACB77BF}"/>
              </a:ext>
            </a:extLst>
          </p:cNvPr>
          <p:cNvSpPr>
            <a:spLocks noChangeAspect="1"/>
          </p:cNvSpPr>
          <p:nvPr/>
        </p:nvSpPr>
        <p:spPr>
          <a:xfrm>
            <a:off x="1645114" y="1361710"/>
            <a:ext cx="630000" cy="63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4000" dirty="0">
                <a:sym typeface="Wingdings" panose="05000000000000000000" pitchFamily="2" charset="2"/>
              </a:rPr>
              <a:t></a:t>
            </a:r>
            <a:endParaRPr lang="en-GB" sz="4000" dirty="0"/>
          </a:p>
        </p:txBody>
      </p:sp>
      <p:sp>
        <p:nvSpPr>
          <p:cNvPr id="18" name="Oval 17" descr="A tick in a green circle, indicating the correct way">
            <a:extLst>
              <a:ext uri="{FF2B5EF4-FFF2-40B4-BE49-F238E27FC236}">
                <a16:creationId xmlns:a16="http://schemas.microsoft.com/office/drawing/2014/main" id="{D660551C-5AEE-42BA-87FD-C6961E6B4140}"/>
              </a:ext>
            </a:extLst>
          </p:cNvPr>
          <p:cNvSpPr>
            <a:spLocks noChangeAspect="1"/>
          </p:cNvSpPr>
          <p:nvPr/>
        </p:nvSpPr>
        <p:spPr>
          <a:xfrm>
            <a:off x="6165588" y="1361710"/>
            <a:ext cx="630000" cy="63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dirty="0">
                <a:solidFill>
                  <a:schemeClr val="bg1"/>
                </a:solidFill>
                <a:sym typeface="Wingdings" panose="05000000000000000000" pitchFamily="2" charset="2"/>
              </a:rPr>
              <a:t></a:t>
            </a:r>
            <a:endParaRPr lang="en-GB" sz="4000" dirty="0">
              <a:solidFill>
                <a:schemeClr val="bg1"/>
              </a:solidFill>
            </a:endParaRPr>
          </a:p>
        </p:txBody>
      </p:sp>
      <p:sp>
        <p:nvSpPr>
          <p:cNvPr id="19" name="Oval 18">
            <a:extLst>
              <a:ext uri="{FF2B5EF4-FFF2-40B4-BE49-F238E27FC236}">
                <a16:creationId xmlns:a16="http://schemas.microsoft.com/office/drawing/2014/main" id="{BD9F8A9B-ADD8-45B9-8A5D-D435A78D2E97}"/>
              </a:ext>
            </a:extLst>
          </p:cNvPr>
          <p:cNvSpPr>
            <a:spLocks noChangeAspect="1"/>
          </p:cNvSpPr>
          <p:nvPr/>
        </p:nvSpPr>
        <p:spPr>
          <a:xfrm>
            <a:off x="11379268" y="2455688"/>
            <a:ext cx="630000" cy="63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4000" dirty="0">
                <a:sym typeface="Wingdings" panose="05000000000000000000" pitchFamily="2" charset="2"/>
              </a:rPr>
              <a:t></a:t>
            </a:r>
            <a:endParaRPr lang="en-GB" sz="4000" dirty="0"/>
          </a:p>
        </p:txBody>
      </p:sp>
      <p:sp>
        <p:nvSpPr>
          <p:cNvPr id="20" name="Oval 19">
            <a:extLst>
              <a:ext uri="{FF2B5EF4-FFF2-40B4-BE49-F238E27FC236}">
                <a16:creationId xmlns:a16="http://schemas.microsoft.com/office/drawing/2014/main" id="{BEFCD1D5-5B15-45B5-80A1-10F9FC25B556}"/>
              </a:ext>
            </a:extLst>
          </p:cNvPr>
          <p:cNvSpPr>
            <a:spLocks noChangeAspect="1"/>
          </p:cNvSpPr>
          <p:nvPr/>
        </p:nvSpPr>
        <p:spPr>
          <a:xfrm>
            <a:off x="11424761" y="5210000"/>
            <a:ext cx="630000" cy="63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dirty="0">
                <a:sym typeface="Wingdings" panose="05000000000000000000" pitchFamily="2" charset="2"/>
              </a:rPr>
              <a:t></a:t>
            </a:r>
            <a:endParaRPr lang="en-GB" sz="4000" dirty="0"/>
          </a:p>
        </p:txBody>
      </p:sp>
    </p:spTree>
    <p:extLst>
      <p:ext uri="{BB962C8B-B14F-4D97-AF65-F5344CB8AC3E}">
        <p14:creationId xmlns:p14="http://schemas.microsoft.com/office/powerpoint/2010/main" val="18615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Graphic spid="5" grpId="0">
        <p:bldAsOne/>
      </p:bldGraphic>
      <p:bldGraphic spid="14" grpId="0">
        <p:bldAsOne/>
      </p:bldGraphic>
      <p:bldP spid="17" grpId="0" animBg="1"/>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244-A733-4327-90E8-D6A170EC208D}"/>
              </a:ext>
            </a:extLst>
          </p:cNvPr>
          <p:cNvSpPr>
            <a:spLocks noGrp="1"/>
          </p:cNvSpPr>
          <p:nvPr>
            <p:ph type="title"/>
          </p:nvPr>
        </p:nvSpPr>
        <p:spPr/>
        <p:txBody>
          <a:bodyPr/>
          <a:lstStyle/>
          <a:p>
            <a:r>
              <a:rPr lang="en-GB" dirty="0"/>
              <a:t>Colour blind friendly colours</a:t>
            </a:r>
          </a:p>
        </p:txBody>
      </p:sp>
      <p:sp>
        <p:nvSpPr>
          <p:cNvPr id="3" name="Content Placeholder 2">
            <a:extLst>
              <a:ext uri="{FF2B5EF4-FFF2-40B4-BE49-F238E27FC236}">
                <a16:creationId xmlns:a16="http://schemas.microsoft.com/office/drawing/2014/main" id="{D08804AF-0422-4C84-80D5-AA75F6D20CCD}"/>
              </a:ext>
            </a:extLst>
          </p:cNvPr>
          <p:cNvSpPr>
            <a:spLocks noGrp="1"/>
          </p:cNvSpPr>
          <p:nvPr>
            <p:ph idx="1"/>
          </p:nvPr>
        </p:nvSpPr>
        <p:spPr/>
        <p:txBody>
          <a:bodyPr>
            <a:normAutofit fontScale="85000" lnSpcReduction="20000"/>
          </a:bodyPr>
          <a:lstStyle/>
          <a:p>
            <a:pPr marL="0" indent="0">
              <a:buClr>
                <a:schemeClr val="accent3"/>
              </a:buClr>
              <a:buNone/>
            </a:pPr>
            <a:r>
              <a:rPr lang="en-GB" dirty="0"/>
              <a:t>Stick to the following colours, for colour blind support </a:t>
            </a:r>
          </a:p>
          <a:p>
            <a:pPr>
              <a:buClr>
                <a:schemeClr val="accent3"/>
              </a:buClr>
              <a:buFont typeface="Wingdings" panose="05000000000000000000" pitchFamily="2" charset="2"/>
              <a:buChar char="l"/>
            </a:pPr>
            <a:r>
              <a:rPr lang="en-GB" dirty="0"/>
              <a:t> Red 		222, 73, 73			#de4949</a:t>
            </a:r>
          </a:p>
          <a:p>
            <a:pPr>
              <a:buClr>
                <a:schemeClr val="accent5"/>
              </a:buClr>
              <a:buFont typeface="Wingdings" panose="05000000000000000000" pitchFamily="2" charset="2"/>
              <a:buChar char="l"/>
            </a:pPr>
            <a:r>
              <a:rPr lang="en-GB" dirty="0"/>
              <a:t> Yellow 		255, 185, 55		#ffb937</a:t>
            </a:r>
          </a:p>
          <a:p>
            <a:pPr>
              <a:buClr>
                <a:schemeClr val="accent4"/>
              </a:buClr>
              <a:buFont typeface="Wingdings" panose="05000000000000000000" pitchFamily="2" charset="2"/>
              <a:buChar char="l"/>
            </a:pPr>
            <a:r>
              <a:rPr lang="en-GB" dirty="0"/>
              <a:t> Green 		47, 176, 110		#30b06e</a:t>
            </a:r>
          </a:p>
          <a:p>
            <a:pPr>
              <a:buClr>
                <a:schemeClr val="accent2"/>
              </a:buClr>
              <a:buFont typeface="Wingdings" panose="05000000000000000000" pitchFamily="2" charset="2"/>
              <a:buChar char="l"/>
            </a:pPr>
            <a:r>
              <a:rPr lang="en-GB" dirty="0"/>
              <a:t> Blue 		51, 82, 225			#3352e1</a:t>
            </a:r>
          </a:p>
          <a:p>
            <a:pPr>
              <a:buClr>
                <a:schemeClr val="accent6"/>
              </a:buClr>
              <a:buFont typeface="Wingdings" panose="05000000000000000000" pitchFamily="2" charset="2"/>
              <a:buChar char="l"/>
            </a:pPr>
            <a:r>
              <a:rPr lang="en-GB" dirty="0"/>
              <a:t> Purple 		211, 130, 255		#533354</a:t>
            </a:r>
          </a:p>
          <a:p>
            <a:pPr>
              <a:buClr>
                <a:schemeClr val="accent1"/>
              </a:buClr>
              <a:buFont typeface="Wingdings" panose="05000000000000000000" pitchFamily="2" charset="2"/>
              <a:buChar char="l"/>
            </a:pPr>
            <a:r>
              <a:rPr lang="en-GB" dirty="0"/>
              <a:t> Gray 		90, 125, 139		#5a7d8b</a:t>
            </a:r>
          </a:p>
        </p:txBody>
      </p:sp>
      <p:sp>
        <p:nvSpPr>
          <p:cNvPr id="4" name="Heart 3" descr="Red heart shape with darker red spots">
            <a:extLst>
              <a:ext uri="{FF2B5EF4-FFF2-40B4-BE49-F238E27FC236}">
                <a16:creationId xmlns:a16="http://schemas.microsoft.com/office/drawing/2014/main" id="{BC194CEA-C53F-49A1-A982-ECE895B1A982}"/>
              </a:ext>
            </a:extLst>
          </p:cNvPr>
          <p:cNvSpPr/>
          <p:nvPr/>
        </p:nvSpPr>
        <p:spPr>
          <a:xfrm>
            <a:off x="11098800" y="180000"/>
            <a:ext cx="914400" cy="914400"/>
          </a:xfrm>
          <a:prstGeom prst="heart">
            <a:avLst/>
          </a:prstGeom>
          <a:pattFill prst="pct5">
            <a:fgClr>
              <a:schemeClr val="accent3">
                <a:lumMod val="50000"/>
              </a:schemeClr>
            </a:fgClr>
            <a:bgClr>
              <a:schemeClr val="accent3"/>
            </a:bgClr>
          </a:patt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 name="Star: 5 Points 4" descr="A yellow start with a diagonal crisscross pattern">
            <a:extLst>
              <a:ext uri="{FF2B5EF4-FFF2-40B4-BE49-F238E27FC236}">
                <a16:creationId xmlns:a16="http://schemas.microsoft.com/office/drawing/2014/main" id="{9862CBF0-F8AE-40E5-9EC1-D31324BB3931}"/>
              </a:ext>
            </a:extLst>
          </p:cNvPr>
          <p:cNvSpPr/>
          <p:nvPr/>
        </p:nvSpPr>
        <p:spPr>
          <a:xfrm>
            <a:off x="11098800" y="1296720"/>
            <a:ext cx="914400" cy="914400"/>
          </a:xfrm>
          <a:prstGeom prst="star5">
            <a:avLst/>
          </a:prstGeom>
          <a:pattFill prst="openDmnd">
            <a:fgClr>
              <a:schemeClr val="accent5">
                <a:lumMod val="75000"/>
              </a:schemeClr>
            </a:fgClr>
            <a:bgClr>
              <a:schemeClr val="accent5"/>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6" name="Rectangle 5" descr="A green square with horizontal and vertical crisscross">
            <a:extLst>
              <a:ext uri="{FF2B5EF4-FFF2-40B4-BE49-F238E27FC236}">
                <a16:creationId xmlns:a16="http://schemas.microsoft.com/office/drawing/2014/main" id="{909D6F0E-45B5-425C-A65D-46561F4CCEFA}"/>
              </a:ext>
            </a:extLst>
          </p:cNvPr>
          <p:cNvSpPr/>
          <p:nvPr/>
        </p:nvSpPr>
        <p:spPr>
          <a:xfrm>
            <a:off x="11098800" y="2413440"/>
            <a:ext cx="914400" cy="914400"/>
          </a:xfrm>
          <a:prstGeom prst="rect">
            <a:avLst/>
          </a:prstGeom>
          <a:pattFill prst="smGrid">
            <a:fgClr>
              <a:schemeClr val="accent4">
                <a:lumMod val="75000"/>
              </a:schemeClr>
            </a:fgClr>
            <a:bgClr>
              <a:schemeClr val="accent4"/>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8" name="Pentagon 7" descr="A purple pentagon with stripes diagonal to the left">
            <a:extLst>
              <a:ext uri="{FF2B5EF4-FFF2-40B4-BE49-F238E27FC236}">
                <a16:creationId xmlns:a16="http://schemas.microsoft.com/office/drawing/2014/main" id="{C9706476-1B26-4BEE-A012-CB983E39B431}"/>
              </a:ext>
            </a:extLst>
          </p:cNvPr>
          <p:cNvSpPr/>
          <p:nvPr/>
        </p:nvSpPr>
        <p:spPr>
          <a:xfrm>
            <a:off x="11098800" y="4646880"/>
            <a:ext cx="914400" cy="914400"/>
          </a:xfrm>
          <a:prstGeom prst="pentagon">
            <a:avLst/>
          </a:prstGeom>
          <a:pattFill prst="wdDnDiag">
            <a:fgClr>
              <a:schemeClr val="accent6">
                <a:lumMod val="75000"/>
              </a:schemeClr>
            </a:fgClr>
            <a:bgClr>
              <a:schemeClr val="accent6"/>
            </a:bgClr>
          </a:patt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9" name="Isosceles Triangle 8" descr="A grey triangle with horizontal stripes to the right">
            <a:extLst>
              <a:ext uri="{FF2B5EF4-FFF2-40B4-BE49-F238E27FC236}">
                <a16:creationId xmlns:a16="http://schemas.microsoft.com/office/drawing/2014/main" id="{2084C0BF-271C-4574-BDC4-68C11DB5031F}"/>
              </a:ext>
            </a:extLst>
          </p:cNvPr>
          <p:cNvSpPr/>
          <p:nvPr/>
        </p:nvSpPr>
        <p:spPr>
          <a:xfrm>
            <a:off x="11098800" y="5763600"/>
            <a:ext cx="914400" cy="914400"/>
          </a:xfrm>
          <a:prstGeom prst="triangle">
            <a:avLst/>
          </a:prstGeom>
          <a:pattFill prst="wdUpDiag">
            <a:fgClr>
              <a:schemeClr val="accent1">
                <a:lumMod val="75000"/>
              </a:schemeClr>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descr="A blue circle with vertical stripes">
            <a:extLst>
              <a:ext uri="{FF2B5EF4-FFF2-40B4-BE49-F238E27FC236}">
                <a16:creationId xmlns:a16="http://schemas.microsoft.com/office/drawing/2014/main" id="{8FBACF1F-D784-4BFD-A03C-210C31A3201B}"/>
              </a:ext>
            </a:extLst>
          </p:cNvPr>
          <p:cNvSpPr/>
          <p:nvPr/>
        </p:nvSpPr>
        <p:spPr>
          <a:xfrm>
            <a:off x="11098800" y="3530160"/>
            <a:ext cx="914400" cy="914400"/>
          </a:xfrm>
          <a:prstGeom prst="ellipse">
            <a:avLst/>
          </a:prstGeom>
          <a:pattFill prst="ltVert">
            <a:fgClr>
              <a:schemeClr val="accent2"/>
            </a:fgClr>
            <a:bgClr>
              <a:schemeClr val="accent2">
                <a:lumMod val="75000"/>
              </a:schemeClr>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Slide Number Placeholder 11">
            <a:extLst>
              <a:ext uri="{FF2B5EF4-FFF2-40B4-BE49-F238E27FC236}">
                <a16:creationId xmlns:a16="http://schemas.microsoft.com/office/drawing/2014/main" id="{C39D9058-A17B-4A78-B01F-C79A71DE6F72}"/>
              </a:ext>
            </a:extLst>
          </p:cNvPr>
          <p:cNvSpPr>
            <a:spLocks noGrp="1"/>
          </p:cNvSpPr>
          <p:nvPr>
            <p:ph type="sldNum" sz="quarter" idx="12"/>
          </p:nvPr>
        </p:nvSpPr>
        <p:spPr>
          <a:xfrm>
            <a:off x="8382000" y="6356350"/>
            <a:ext cx="2743200" cy="365125"/>
          </a:xfrm>
        </p:spPr>
        <p:txBody>
          <a:bodyPr/>
          <a:lstStyle/>
          <a:p>
            <a:fld id="{330EA680-D336-4FF7-8B7A-9848BB0A1C32}" type="slidenum">
              <a:rPr lang="en-GB" smtClean="0"/>
              <a:t>35</a:t>
            </a:fld>
            <a:r>
              <a:rPr lang="en-GB" dirty="0"/>
              <a:t> of 48</a:t>
            </a:r>
          </a:p>
        </p:txBody>
      </p:sp>
    </p:spTree>
    <p:extLst>
      <p:ext uri="{BB962C8B-B14F-4D97-AF65-F5344CB8AC3E}">
        <p14:creationId xmlns:p14="http://schemas.microsoft.com/office/powerpoint/2010/main" val="280481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244-A733-4327-90E8-D6A170EC208D}"/>
              </a:ext>
            </a:extLst>
          </p:cNvPr>
          <p:cNvSpPr>
            <a:spLocks noGrp="1"/>
          </p:cNvSpPr>
          <p:nvPr>
            <p:ph type="title"/>
          </p:nvPr>
        </p:nvSpPr>
        <p:spPr/>
        <p:txBody>
          <a:bodyPr/>
          <a:lstStyle/>
          <a:p>
            <a:r>
              <a:rPr lang="en-GB" dirty="0"/>
              <a:t>Colour blind friendly colours</a:t>
            </a:r>
          </a:p>
        </p:txBody>
      </p:sp>
      <p:sp>
        <p:nvSpPr>
          <p:cNvPr id="3" name="Content Placeholder 2">
            <a:extLst>
              <a:ext uri="{FF2B5EF4-FFF2-40B4-BE49-F238E27FC236}">
                <a16:creationId xmlns:a16="http://schemas.microsoft.com/office/drawing/2014/main" id="{D08804AF-0422-4C84-80D5-AA75F6D20CCD}"/>
              </a:ext>
            </a:extLst>
          </p:cNvPr>
          <p:cNvSpPr>
            <a:spLocks noGrp="1"/>
          </p:cNvSpPr>
          <p:nvPr>
            <p:ph idx="1"/>
          </p:nvPr>
        </p:nvSpPr>
        <p:spPr/>
        <p:txBody>
          <a:bodyPr>
            <a:normAutofit fontScale="85000" lnSpcReduction="20000"/>
          </a:bodyPr>
          <a:lstStyle/>
          <a:p>
            <a:pPr marL="0" indent="0">
              <a:buClr>
                <a:schemeClr val="accent3"/>
              </a:buClr>
              <a:buNone/>
            </a:pPr>
            <a:r>
              <a:rPr lang="en-GB" dirty="0"/>
              <a:t>Stick to the following colours, for colour blind support </a:t>
            </a:r>
          </a:p>
          <a:p>
            <a:pPr>
              <a:buClr>
                <a:schemeClr val="accent3"/>
              </a:buClr>
              <a:buFont typeface="Wingdings" panose="05000000000000000000" pitchFamily="2" charset="2"/>
              <a:buChar char="l"/>
            </a:pPr>
            <a:r>
              <a:rPr lang="en-GB" dirty="0"/>
              <a:t> Red 		222, 73, 73			#de4949</a:t>
            </a:r>
          </a:p>
          <a:p>
            <a:pPr>
              <a:buClr>
                <a:schemeClr val="accent5"/>
              </a:buClr>
              <a:buFont typeface="Wingdings" panose="05000000000000000000" pitchFamily="2" charset="2"/>
              <a:buChar char="l"/>
            </a:pPr>
            <a:r>
              <a:rPr lang="en-GB" dirty="0"/>
              <a:t> Yellow 		255, 185, 55		#ffb937</a:t>
            </a:r>
          </a:p>
          <a:p>
            <a:pPr>
              <a:buClr>
                <a:schemeClr val="accent4"/>
              </a:buClr>
              <a:buFont typeface="Wingdings" panose="05000000000000000000" pitchFamily="2" charset="2"/>
              <a:buChar char="l"/>
            </a:pPr>
            <a:r>
              <a:rPr lang="en-GB" dirty="0"/>
              <a:t> Green 		47, 176, 110		#30b06e</a:t>
            </a:r>
          </a:p>
          <a:p>
            <a:pPr>
              <a:buClr>
                <a:schemeClr val="accent2"/>
              </a:buClr>
              <a:buFont typeface="Wingdings" panose="05000000000000000000" pitchFamily="2" charset="2"/>
              <a:buChar char="l"/>
            </a:pPr>
            <a:r>
              <a:rPr lang="en-GB" dirty="0"/>
              <a:t> Blue 		51, 82, 225			#3352e1</a:t>
            </a:r>
          </a:p>
          <a:p>
            <a:pPr>
              <a:buClr>
                <a:schemeClr val="accent6"/>
              </a:buClr>
              <a:buFont typeface="Wingdings" panose="05000000000000000000" pitchFamily="2" charset="2"/>
              <a:buChar char="l"/>
            </a:pPr>
            <a:r>
              <a:rPr lang="en-GB" dirty="0"/>
              <a:t> Purple 		211, 130, 255		#533354</a:t>
            </a:r>
          </a:p>
          <a:p>
            <a:pPr>
              <a:buClr>
                <a:schemeClr val="accent1"/>
              </a:buClr>
              <a:buFont typeface="Wingdings" panose="05000000000000000000" pitchFamily="2" charset="2"/>
              <a:buChar char="l"/>
            </a:pPr>
            <a:r>
              <a:rPr lang="en-GB" dirty="0"/>
              <a:t> Gray 		90, 125, 139		#5a7d8b</a:t>
            </a:r>
          </a:p>
        </p:txBody>
      </p:sp>
      <p:sp>
        <p:nvSpPr>
          <p:cNvPr id="7" name="Slide Number Placeholder 6">
            <a:extLst>
              <a:ext uri="{FF2B5EF4-FFF2-40B4-BE49-F238E27FC236}">
                <a16:creationId xmlns:a16="http://schemas.microsoft.com/office/drawing/2014/main" id="{C907F94F-0F03-40F2-BB4F-7296246A4B76}"/>
              </a:ext>
            </a:extLst>
          </p:cNvPr>
          <p:cNvSpPr>
            <a:spLocks noGrp="1"/>
          </p:cNvSpPr>
          <p:nvPr>
            <p:ph type="sldNum" sz="quarter" idx="12"/>
          </p:nvPr>
        </p:nvSpPr>
        <p:spPr>
          <a:xfrm>
            <a:off x="8382000" y="6356350"/>
            <a:ext cx="2743200" cy="365125"/>
          </a:xfrm>
        </p:spPr>
        <p:txBody>
          <a:bodyPr/>
          <a:lstStyle/>
          <a:p>
            <a:fld id="{330EA680-D336-4FF7-8B7A-9848BB0A1C32}" type="slidenum">
              <a:rPr lang="en-GB" smtClean="0"/>
              <a:t>36</a:t>
            </a:fld>
            <a:r>
              <a:rPr lang="en-GB" dirty="0"/>
              <a:t> of 48</a:t>
            </a:r>
          </a:p>
        </p:txBody>
      </p:sp>
      <p:sp>
        <p:nvSpPr>
          <p:cNvPr id="12" name="Heart 11" descr="Red heart shape with darker red spots">
            <a:extLst>
              <a:ext uri="{FF2B5EF4-FFF2-40B4-BE49-F238E27FC236}">
                <a16:creationId xmlns:a16="http://schemas.microsoft.com/office/drawing/2014/main" id="{70FA65F3-093E-4735-AF43-1A7FA70C57A4}"/>
              </a:ext>
            </a:extLst>
          </p:cNvPr>
          <p:cNvSpPr/>
          <p:nvPr/>
        </p:nvSpPr>
        <p:spPr>
          <a:xfrm>
            <a:off x="11098800" y="180000"/>
            <a:ext cx="914400" cy="914400"/>
          </a:xfrm>
          <a:prstGeom prst="heart">
            <a:avLst/>
          </a:prstGeom>
          <a:pattFill prst="pct5">
            <a:fgClr>
              <a:schemeClr val="accent3">
                <a:lumMod val="50000"/>
              </a:schemeClr>
            </a:fgClr>
            <a:bgClr>
              <a:schemeClr val="accent3"/>
            </a:bgClr>
          </a:patt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3" name="Star: 5 Points 12" descr="A yellow start with a diagonal crisscross pattern">
            <a:extLst>
              <a:ext uri="{FF2B5EF4-FFF2-40B4-BE49-F238E27FC236}">
                <a16:creationId xmlns:a16="http://schemas.microsoft.com/office/drawing/2014/main" id="{4234CEFE-8ED7-41C4-BE7E-D9E9B66630BB}"/>
              </a:ext>
            </a:extLst>
          </p:cNvPr>
          <p:cNvSpPr/>
          <p:nvPr/>
        </p:nvSpPr>
        <p:spPr>
          <a:xfrm>
            <a:off x="11098800" y="1296720"/>
            <a:ext cx="914400" cy="914400"/>
          </a:xfrm>
          <a:prstGeom prst="star5">
            <a:avLst/>
          </a:prstGeom>
          <a:pattFill prst="openDmnd">
            <a:fgClr>
              <a:schemeClr val="accent5">
                <a:lumMod val="75000"/>
              </a:schemeClr>
            </a:fgClr>
            <a:bgClr>
              <a:schemeClr val="accent5"/>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4" name="Rectangle 13" descr="A green square with horizontal and vertical crisscross">
            <a:extLst>
              <a:ext uri="{FF2B5EF4-FFF2-40B4-BE49-F238E27FC236}">
                <a16:creationId xmlns:a16="http://schemas.microsoft.com/office/drawing/2014/main" id="{DF2CC7DD-A211-44E5-8313-406D361A7C8C}"/>
              </a:ext>
            </a:extLst>
          </p:cNvPr>
          <p:cNvSpPr/>
          <p:nvPr/>
        </p:nvSpPr>
        <p:spPr>
          <a:xfrm>
            <a:off x="11098800" y="2413440"/>
            <a:ext cx="914400" cy="914400"/>
          </a:xfrm>
          <a:prstGeom prst="rect">
            <a:avLst/>
          </a:prstGeom>
          <a:pattFill prst="smGrid">
            <a:fgClr>
              <a:schemeClr val="accent4">
                <a:lumMod val="75000"/>
              </a:schemeClr>
            </a:fgClr>
            <a:bgClr>
              <a:schemeClr val="accent4"/>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5" name="Pentagon 14" descr="A purple pentagon with stripes diagonal to the left">
            <a:extLst>
              <a:ext uri="{FF2B5EF4-FFF2-40B4-BE49-F238E27FC236}">
                <a16:creationId xmlns:a16="http://schemas.microsoft.com/office/drawing/2014/main" id="{D5D53048-0DA5-4325-8124-548B1D14C9CD}"/>
              </a:ext>
            </a:extLst>
          </p:cNvPr>
          <p:cNvSpPr/>
          <p:nvPr/>
        </p:nvSpPr>
        <p:spPr>
          <a:xfrm>
            <a:off x="11098800" y="4646880"/>
            <a:ext cx="914400" cy="914400"/>
          </a:xfrm>
          <a:prstGeom prst="pentagon">
            <a:avLst/>
          </a:prstGeom>
          <a:pattFill prst="wdDnDiag">
            <a:fgClr>
              <a:schemeClr val="accent6">
                <a:lumMod val="75000"/>
              </a:schemeClr>
            </a:fgClr>
            <a:bgClr>
              <a:schemeClr val="accent6"/>
            </a:bgClr>
          </a:patt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6" name="Isosceles Triangle 15" descr="A grey triangle with horizontal stripes to the right">
            <a:extLst>
              <a:ext uri="{FF2B5EF4-FFF2-40B4-BE49-F238E27FC236}">
                <a16:creationId xmlns:a16="http://schemas.microsoft.com/office/drawing/2014/main" id="{6BD8F98D-93AE-48A1-A17E-51E9A921BC91}"/>
              </a:ext>
            </a:extLst>
          </p:cNvPr>
          <p:cNvSpPr/>
          <p:nvPr/>
        </p:nvSpPr>
        <p:spPr>
          <a:xfrm>
            <a:off x="11098800" y="5763600"/>
            <a:ext cx="914400" cy="914400"/>
          </a:xfrm>
          <a:prstGeom prst="triangle">
            <a:avLst/>
          </a:prstGeom>
          <a:pattFill prst="wdUpDiag">
            <a:fgClr>
              <a:schemeClr val="accent1">
                <a:lumMod val="75000"/>
              </a:schemeClr>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descr="A blue circle with vertical stripes">
            <a:extLst>
              <a:ext uri="{FF2B5EF4-FFF2-40B4-BE49-F238E27FC236}">
                <a16:creationId xmlns:a16="http://schemas.microsoft.com/office/drawing/2014/main" id="{7F965E5B-353D-4973-AB4B-EC2E2C052B9A}"/>
              </a:ext>
            </a:extLst>
          </p:cNvPr>
          <p:cNvSpPr/>
          <p:nvPr/>
        </p:nvSpPr>
        <p:spPr>
          <a:xfrm>
            <a:off x="11098800" y="3530160"/>
            <a:ext cx="914400" cy="914400"/>
          </a:xfrm>
          <a:prstGeom prst="ellipse">
            <a:avLst/>
          </a:prstGeom>
          <a:pattFill prst="ltVert">
            <a:fgClr>
              <a:schemeClr val="accent2"/>
            </a:fgClr>
            <a:bgClr>
              <a:schemeClr val="accent2">
                <a:lumMod val="75000"/>
              </a:schemeClr>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96285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5CFEB-D071-4160-97A8-1AB1D9611437}"/>
              </a:ext>
            </a:extLst>
          </p:cNvPr>
          <p:cNvSpPr>
            <a:spLocks noGrp="1"/>
          </p:cNvSpPr>
          <p:nvPr>
            <p:ph type="ctrTitle"/>
          </p:nvPr>
        </p:nvSpPr>
        <p:spPr/>
        <p:txBody>
          <a:bodyPr/>
          <a:lstStyle/>
          <a:p>
            <a:r>
              <a:rPr lang="en-GB" dirty="0"/>
              <a:t>Design with audio and visual in mind</a:t>
            </a:r>
          </a:p>
        </p:txBody>
      </p:sp>
      <p:sp>
        <p:nvSpPr>
          <p:cNvPr id="5" name="Subtitle 4">
            <a:extLst>
              <a:ext uri="{FF2B5EF4-FFF2-40B4-BE49-F238E27FC236}">
                <a16:creationId xmlns:a16="http://schemas.microsoft.com/office/drawing/2014/main" id="{724F9A8A-F96F-4919-9990-D76AA01161BA}"/>
              </a:ext>
            </a:extLst>
          </p:cNvPr>
          <p:cNvSpPr>
            <a:spLocks noGrp="1"/>
          </p:cNvSpPr>
          <p:nvPr>
            <p:ph type="subTitle" idx="1"/>
          </p:nvPr>
        </p:nvSpPr>
        <p:spPr/>
        <p:txBody>
          <a:bodyPr/>
          <a:lstStyle/>
          <a:p>
            <a:r>
              <a:rPr lang="en-GB" dirty="0"/>
              <a:t>images, video and audio</a:t>
            </a:r>
          </a:p>
        </p:txBody>
      </p:sp>
      <p:sp>
        <p:nvSpPr>
          <p:cNvPr id="6" name="Slide Number Placeholder 5">
            <a:extLst>
              <a:ext uri="{FF2B5EF4-FFF2-40B4-BE49-F238E27FC236}">
                <a16:creationId xmlns:a16="http://schemas.microsoft.com/office/drawing/2014/main" id="{5B01154C-9922-4D20-90A5-17A9C5B122B3}"/>
              </a:ext>
            </a:extLst>
          </p:cNvPr>
          <p:cNvSpPr>
            <a:spLocks noGrp="1"/>
          </p:cNvSpPr>
          <p:nvPr>
            <p:ph type="sldNum" sz="quarter" idx="12"/>
          </p:nvPr>
        </p:nvSpPr>
        <p:spPr/>
        <p:txBody>
          <a:bodyPr/>
          <a:lstStyle/>
          <a:p>
            <a:fld id="{330EA680-D336-4FF7-8B7A-9848BB0A1C32}" type="slidenum">
              <a:rPr lang="en-GB" smtClean="0"/>
              <a:t>37</a:t>
            </a:fld>
            <a:r>
              <a:rPr lang="en-GB" dirty="0"/>
              <a:t> of 48</a:t>
            </a:r>
          </a:p>
        </p:txBody>
      </p:sp>
    </p:spTree>
    <p:extLst>
      <p:ext uri="{BB962C8B-B14F-4D97-AF65-F5344CB8AC3E}">
        <p14:creationId xmlns:p14="http://schemas.microsoft.com/office/powerpoint/2010/main" val="3121373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4777-82EE-44BF-AF42-FA8A8E6EDE4C}"/>
              </a:ext>
            </a:extLst>
          </p:cNvPr>
          <p:cNvSpPr>
            <a:spLocks noGrp="1"/>
          </p:cNvSpPr>
          <p:nvPr>
            <p:ph type="title"/>
          </p:nvPr>
        </p:nvSpPr>
        <p:spPr/>
        <p:txBody>
          <a:bodyPr/>
          <a:lstStyle/>
          <a:p>
            <a:r>
              <a:rPr lang="en-GB" dirty="0"/>
              <a:t>Audio and visual communications</a:t>
            </a:r>
          </a:p>
        </p:txBody>
      </p:sp>
      <p:sp>
        <p:nvSpPr>
          <p:cNvPr id="3" name="Content Placeholder 2">
            <a:extLst>
              <a:ext uri="{FF2B5EF4-FFF2-40B4-BE49-F238E27FC236}">
                <a16:creationId xmlns:a16="http://schemas.microsoft.com/office/drawing/2014/main" id="{67C6A945-D74F-4CAA-8E96-0D1892D9B745}"/>
              </a:ext>
            </a:extLst>
          </p:cNvPr>
          <p:cNvSpPr>
            <a:spLocks noGrp="1"/>
          </p:cNvSpPr>
          <p:nvPr>
            <p:ph idx="1"/>
          </p:nvPr>
        </p:nvSpPr>
        <p:spPr/>
        <p:txBody>
          <a:bodyPr/>
          <a:lstStyle/>
          <a:p>
            <a:r>
              <a:rPr lang="en-GB" dirty="0"/>
              <a:t>Use the heading settings (i.e. H1, H2, etc.)</a:t>
            </a:r>
          </a:p>
          <a:p>
            <a:r>
              <a:rPr lang="en-GB" dirty="0"/>
              <a:t>Make all audio content available as text</a:t>
            </a:r>
          </a:p>
          <a:p>
            <a:pPr lvl="1"/>
            <a:r>
              <a:rPr lang="en-GB" dirty="0"/>
              <a:t>Provide a transcript</a:t>
            </a:r>
          </a:p>
          <a:p>
            <a:pPr lvl="1"/>
            <a:r>
              <a:rPr lang="en-GB" dirty="0"/>
              <a:t>Add closed captions</a:t>
            </a:r>
          </a:p>
          <a:p>
            <a:pPr lvl="1"/>
            <a:r>
              <a:rPr lang="en-GB" dirty="0"/>
              <a:t>Choose your language wisely</a:t>
            </a:r>
          </a:p>
        </p:txBody>
      </p:sp>
      <p:sp>
        <p:nvSpPr>
          <p:cNvPr id="4" name="Slide Number Placeholder 3">
            <a:extLst>
              <a:ext uri="{FF2B5EF4-FFF2-40B4-BE49-F238E27FC236}">
                <a16:creationId xmlns:a16="http://schemas.microsoft.com/office/drawing/2014/main" id="{BDCA7D07-AB7B-4BF6-8AC5-4B0F985897B2}"/>
              </a:ext>
            </a:extLst>
          </p:cNvPr>
          <p:cNvSpPr>
            <a:spLocks noGrp="1"/>
          </p:cNvSpPr>
          <p:nvPr>
            <p:ph type="sldNum" sz="quarter" idx="12"/>
          </p:nvPr>
        </p:nvSpPr>
        <p:spPr/>
        <p:txBody>
          <a:bodyPr/>
          <a:lstStyle/>
          <a:p>
            <a:fld id="{330EA680-D336-4FF7-8B7A-9848BB0A1C32}" type="slidenum">
              <a:rPr lang="en-GB" smtClean="0"/>
              <a:t>38</a:t>
            </a:fld>
            <a:r>
              <a:rPr lang="en-GB" dirty="0"/>
              <a:t> of 48</a:t>
            </a:r>
          </a:p>
        </p:txBody>
      </p:sp>
      <p:pic>
        <p:nvPicPr>
          <p:cNvPr id="6" name="Picture 5" descr="An example of using headers in Microsoft Word. This image illustrates how headers assist in navigation.">
            <a:extLst>
              <a:ext uri="{FF2B5EF4-FFF2-40B4-BE49-F238E27FC236}">
                <a16:creationId xmlns:a16="http://schemas.microsoft.com/office/drawing/2014/main" id="{60BA418E-E493-45FB-A6DE-DDC25AD795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421"/>
          <a:stretch/>
        </p:blipFill>
        <p:spPr>
          <a:xfrm>
            <a:off x="7069800" y="3528936"/>
            <a:ext cx="4284000" cy="2648027"/>
          </a:xfrm>
          <a:prstGeom prst="rect">
            <a:avLst/>
          </a:prstGeom>
        </p:spPr>
      </p:pic>
    </p:spTree>
    <p:extLst>
      <p:ext uri="{BB962C8B-B14F-4D97-AF65-F5344CB8AC3E}">
        <p14:creationId xmlns:p14="http://schemas.microsoft.com/office/powerpoint/2010/main" val="40625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0D64-7110-49B4-8B6E-DDE25F1C1600}"/>
              </a:ext>
            </a:extLst>
          </p:cNvPr>
          <p:cNvSpPr>
            <a:spLocks noGrp="1"/>
          </p:cNvSpPr>
          <p:nvPr>
            <p:ph type="title"/>
          </p:nvPr>
        </p:nvSpPr>
        <p:spPr/>
        <p:txBody>
          <a:bodyPr/>
          <a:lstStyle/>
          <a:p>
            <a:r>
              <a:rPr lang="en-GB" dirty="0"/>
              <a:t>Audio and video captions</a:t>
            </a:r>
          </a:p>
        </p:txBody>
      </p:sp>
      <p:sp>
        <p:nvSpPr>
          <p:cNvPr id="3" name="Content Placeholder 2">
            <a:extLst>
              <a:ext uri="{FF2B5EF4-FFF2-40B4-BE49-F238E27FC236}">
                <a16:creationId xmlns:a16="http://schemas.microsoft.com/office/drawing/2014/main" id="{3F9F359D-17EE-48B3-BE90-DDE4B649FACD}"/>
              </a:ext>
            </a:extLst>
          </p:cNvPr>
          <p:cNvSpPr>
            <a:spLocks noGrp="1"/>
          </p:cNvSpPr>
          <p:nvPr>
            <p:ph idx="1"/>
          </p:nvPr>
        </p:nvSpPr>
        <p:spPr/>
        <p:txBody>
          <a:bodyPr/>
          <a:lstStyle/>
          <a:p>
            <a:r>
              <a:rPr lang="en-GB" dirty="0"/>
              <a:t>Add </a:t>
            </a:r>
            <a:r>
              <a:rPr lang="en-GB" b="1" dirty="0"/>
              <a:t>subtitles</a:t>
            </a:r>
            <a:r>
              <a:rPr lang="en-GB" dirty="0"/>
              <a:t> to your videos</a:t>
            </a:r>
          </a:p>
          <a:p>
            <a:pPr lvl="1"/>
            <a:r>
              <a:rPr lang="en-GB" dirty="0"/>
              <a:t>Synchronised, error free, closed </a:t>
            </a:r>
            <a:r>
              <a:rPr lang="en-GB" b="1" dirty="0"/>
              <a:t>captions</a:t>
            </a:r>
          </a:p>
          <a:p>
            <a:pPr lvl="1"/>
            <a:r>
              <a:rPr lang="en-GB" dirty="0"/>
              <a:t>Downloadable text </a:t>
            </a:r>
            <a:r>
              <a:rPr lang="en-GB" b="1" dirty="0"/>
              <a:t>transcript</a:t>
            </a:r>
          </a:p>
        </p:txBody>
      </p:sp>
      <p:sp>
        <p:nvSpPr>
          <p:cNvPr id="4" name="Slide Number Placeholder 3">
            <a:extLst>
              <a:ext uri="{FF2B5EF4-FFF2-40B4-BE49-F238E27FC236}">
                <a16:creationId xmlns:a16="http://schemas.microsoft.com/office/drawing/2014/main" id="{2258E958-A566-4FEB-A74E-CF0DF000EA27}"/>
              </a:ext>
            </a:extLst>
          </p:cNvPr>
          <p:cNvSpPr>
            <a:spLocks noGrp="1"/>
          </p:cNvSpPr>
          <p:nvPr>
            <p:ph type="sldNum" sz="quarter" idx="12"/>
          </p:nvPr>
        </p:nvSpPr>
        <p:spPr/>
        <p:txBody>
          <a:bodyPr/>
          <a:lstStyle/>
          <a:p>
            <a:fld id="{330EA680-D336-4FF7-8B7A-9848BB0A1C32}" type="slidenum">
              <a:rPr lang="en-GB" smtClean="0"/>
              <a:t>39</a:t>
            </a:fld>
            <a:r>
              <a:rPr lang="en-GB" dirty="0"/>
              <a:t> of 48</a:t>
            </a:r>
          </a:p>
        </p:txBody>
      </p:sp>
      <p:pic>
        <p:nvPicPr>
          <p:cNvPr id="5" name="Picture 4" descr="When two or more people are speaking simultaneously, use different colours with a white label">
            <a:extLst>
              <a:ext uri="{FF2B5EF4-FFF2-40B4-BE49-F238E27FC236}">
                <a16:creationId xmlns:a16="http://schemas.microsoft.com/office/drawing/2014/main" id="{0666747A-C846-4D90-A327-541D69935827}"/>
              </a:ext>
            </a:extLst>
          </p:cNvPr>
          <p:cNvPicPr>
            <a:picLocks noChangeAspect="1"/>
          </p:cNvPicPr>
          <p:nvPr/>
        </p:nvPicPr>
        <p:blipFill>
          <a:blip r:embed="rId3"/>
          <a:stretch>
            <a:fillRect/>
          </a:stretch>
        </p:blipFill>
        <p:spPr>
          <a:xfrm>
            <a:off x="5623560" y="3938588"/>
            <a:ext cx="5410200" cy="2238375"/>
          </a:xfrm>
          <a:prstGeom prst="rect">
            <a:avLst/>
          </a:prstGeom>
        </p:spPr>
      </p:pic>
      <p:pic>
        <p:nvPicPr>
          <p:cNvPr id="6" name="Picture 5" descr="An example of a subtitle, which has the text &quot;JAMES: What are you doing with that hammer?&quot;">
            <a:extLst>
              <a:ext uri="{FF2B5EF4-FFF2-40B4-BE49-F238E27FC236}">
                <a16:creationId xmlns:a16="http://schemas.microsoft.com/office/drawing/2014/main" id="{A7F9024C-7A87-40EA-88A6-ACBD80DE9F19}"/>
              </a:ext>
            </a:extLst>
          </p:cNvPr>
          <p:cNvPicPr>
            <a:picLocks noChangeAspect="1"/>
          </p:cNvPicPr>
          <p:nvPr/>
        </p:nvPicPr>
        <p:blipFill>
          <a:blip r:embed="rId4"/>
          <a:stretch>
            <a:fillRect/>
          </a:stretch>
        </p:blipFill>
        <p:spPr>
          <a:xfrm>
            <a:off x="1359218" y="4001294"/>
            <a:ext cx="3743325" cy="733425"/>
          </a:xfrm>
          <a:prstGeom prst="rect">
            <a:avLst/>
          </a:prstGeom>
        </p:spPr>
      </p:pic>
      <p:pic>
        <p:nvPicPr>
          <p:cNvPr id="7" name="Picture 6" descr="If you do not know the name of the speaker, indicate the gender or age of the speaker if this is necessary for the viewer's understanding.">
            <a:extLst>
              <a:ext uri="{FF2B5EF4-FFF2-40B4-BE49-F238E27FC236}">
                <a16:creationId xmlns:a16="http://schemas.microsoft.com/office/drawing/2014/main" id="{AED7F701-FA46-4052-B05A-BBFAEDFD7620}"/>
              </a:ext>
            </a:extLst>
          </p:cNvPr>
          <p:cNvPicPr>
            <a:picLocks noChangeAspect="1"/>
          </p:cNvPicPr>
          <p:nvPr/>
        </p:nvPicPr>
        <p:blipFill>
          <a:blip r:embed="rId5"/>
          <a:stretch>
            <a:fillRect/>
          </a:stretch>
        </p:blipFill>
        <p:spPr>
          <a:xfrm>
            <a:off x="1359218" y="5638007"/>
            <a:ext cx="4191000" cy="419100"/>
          </a:xfrm>
          <a:prstGeom prst="rect">
            <a:avLst/>
          </a:prstGeom>
        </p:spPr>
      </p:pic>
    </p:spTree>
    <p:extLst>
      <p:ext uri="{BB962C8B-B14F-4D97-AF65-F5344CB8AC3E}">
        <p14:creationId xmlns:p14="http://schemas.microsoft.com/office/powerpoint/2010/main" val="266487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descr="Five sharpened Crayola pencils stacked one on top of the other. On each pencil, a descriptive name of the colour is printed on each pencil.">
            <a:extLst>
              <a:ext uri="{FF2B5EF4-FFF2-40B4-BE49-F238E27FC236}">
                <a16:creationId xmlns:a16="http://schemas.microsoft.com/office/drawing/2014/main" id="{C464ABB2-2DFC-46B8-87E9-8CA1A5CF9883}"/>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2052" name="Picture 4">
            <a:extLst>
              <a:ext uri="{FF2B5EF4-FFF2-40B4-BE49-F238E27FC236}">
                <a16:creationId xmlns:a16="http://schemas.microsoft.com/office/drawing/2014/main" id="{0FA00A12-59AA-49BA-8298-F4CF5D2CF4E7}"/>
              </a:ex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2496" y="5680148"/>
            <a:ext cx="758156" cy="9806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9C0D1B1-4AB3-4775-AF30-CC39F0F84533}"/>
              </a:ext>
              <a:ext uri="{C183D7F6-B498-43B3-948B-1728B52AA6E4}">
                <adec:decorative xmlns:adec="http://schemas.microsoft.com/office/drawing/2017/decorative" xmlns="" val="1"/>
              </a:ext>
            </a:extLst>
          </p:cNvPr>
          <p:cNvSpPr>
            <a:spLocks noGrp="1"/>
          </p:cNvSpPr>
          <p:nvPr>
            <p:ph type="title"/>
          </p:nvPr>
        </p:nvSpPr>
        <p:spPr>
          <a:xfrm>
            <a:off x="838200" y="-1409087"/>
            <a:ext cx="10515600" cy="1325563"/>
          </a:xfrm>
        </p:spPr>
        <p:txBody>
          <a:bodyPr/>
          <a:lstStyle/>
          <a:p>
            <a:r>
              <a:rPr lang="en-GB" dirty="0">
                <a:solidFill>
                  <a:schemeClr val="bg1"/>
                </a:solidFill>
              </a:rPr>
              <a:t>A simple ‘fix’</a:t>
            </a:r>
          </a:p>
        </p:txBody>
      </p:sp>
      <p:sp>
        <p:nvSpPr>
          <p:cNvPr id="6" name="Slide Number Placeholder 5">
            <a:extLst>
              <a:ext uri="{FF2B5EF4-FFF2-40B4-BE49-F238E27FC236}">
                <a16:creationId xmlns:a16="http://schemas.microsoft.com/office/drawing/2014/main" id="{87F00E5B-D35E-4CC3-8A39-0879040108B8}"/>
              </a:ext>
            </a:extLst>
          </p:cNvPr>
          <p:cNvSpPr>
            <a:spLocks noGrp="1"/>
          </p:cNvSpPr>
          <p:nvPr>
            <p:ph type="sldNum" sz="quarter" idx="12"/>
          </p:nvPr>
        </p:nvSpPr>
        <p:spPr/>
        <p:txBody>
          <a:bodyPr/>
          <a:lstStyle/>
          <a:p>
            <a:fld id="{330EA680-D336-4FF7-8B7A-9848BB0A1C32}" type="slidenum">
              <a:rPr lang="en-GB" smtClean="0">
                <a:effectLst>
                  <a:glow rad="228600">
                    <a:schemeClr val="bg2"/>
                  </a:glow>
                </a:effectLst>
              </a:rPr>
              <a:t>4</a:t>
            </a:fld>
            <a:r>
              <a:rPr lang="en-GB" dirty="0">
                <a:effectLst>
                  <a:glow rad="228600">
                    <a:schemeClr val="bg2"/>
                  </a:glow>
                </a:effectLst>
              </a:rPr>
              <a:t> of 48</a:t>
            </a:r>
          </a:p>
        </p:txBody>
      </p:sp>
    </p:spTree>
    <p:extLst>
      <p:ext uri="{BB962C8B-B14F-4D97-AF65-F5344CB8AC3E}">
        <p14:creationId xmlns:p14="http://schemas.microsoft.com/office/powerpoint/2010/main" val="424474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F464-FCC5-4CB9-B95E-5BEB27F3F8D9}"/>
              </a:ext>
            </a:extLst>
          </p:cNvPr>
          <p:cNvSpPr>
            <a:spLocks noGrp="1"/>
          </p:cNvSpPr>
          <p:nvPr>
            <p:ph type="title"/>
          </p:nvPr>
        </p:nvSpPr>
        <p:spPr/>
        <p:txBody>
          <a:bodyPr/>
          <a:lstStyle/>
          <a:p>
            <a:r>
              <a:rPr lang="en-GB" dirty="0"/>
              <a:t>Add descriptive ALT Tags and captions to images</a:t>
            </a:r>
          </a:p>
        </p:txBody>
      </p:sp>
      <p:sp>
        <p:nvSpPr>
          <p:cNvPr id="3" name="Content Placeholder 2">
            <a:extLst>
              <a:ext uri="{FF2B5EF4-FFF2-40B4-BE49-F238E27FC236}">
                <a16:creationId xmlns:a16="http://schemas.microsoft.com/office/drawing/2014/main" id="{468DC697-97FB-4693-BC37-E6DECAD1B799}"/>
              </a:ext>
            </a:extLst>
          </p:cNvPr>
          <p:cNvSpPr>
            <a:spLocks noGrp="1"/>
          </p:cNvSpPr>
          <p:nvPr>
            <p:ph idx="1"/>
          </p:nvPr>
        </p:nvSpPr>
        <p:spPr/>
        <p:txBody>
          <a:bodyPr/>
          <a:lstStyle/>
          <a:p>
            <a:r>
              <a:rPr lang="en-GB" b="1" dirty="0"/>
              <a:t>Provide alternative (ALT) text </a:t>
            </a:r>
            <a:r>
              <a:rPr lang="en-GB" dirty="0"/>
              <a:t>to describe visuals used</a:t>
            </a:r>
          </a:p>
          <a:p>
            <a:r>
              <a:rPr lang="en-GB" b="1" dirty="0"/>
              <a:t>Add captions </a:t>
            </a:r>
            <a:r>
              <a:rPr lang="en-GB" dirty="0"/>
              <a:t>to your images</a:t>
            </a:r>
          </a:p>
        </p:txBody>
      </p:sp>
      <p:sp>
        <p:nvSpPr>
          <p:cNvPr id="4" name="Slide Number Placeholder 3">
            <a:extLst>
              <a:ext uri="{FF2B5EF4-FFF2-40B4-BE49-F238E27FC236}">
                <a16:creationId xmlns:a16="http://schemas.microsoft.com/office/drawing/2014/main" id="{2872C840-98D7-49F5-9F43-89DC4440A23C}"/>
              </a:ext>
            </a:extLst>
          </p:cNvPr>
          <p:cNvSpPr>
            <a:spLocks noGrp="1"/>
          </p:cNvSpPr>
          <p:nvPr>
            <p:ph type="sldNum" sz="quarter" idx="12"/>
          </p:nvPr>
        </p:nvSpPr>
        <p:spPr/>
        <p:txBody>
          <a:bodyPr/>
          <a:lstStyle/>
          <a:p>
            <a:fld id="{330EA680-D336-4FF7-8B7A-9848BB0A1C32}" type="slidenum">
              <a:rPr lang="en-GB" smtClean="0"/>
              <a:t>40</a:t>
            </a:fld>
            <a:r>
              <a:rPr lang="en-GB" dirty="0"/>
              <a:t> of 48</a:t>
            </a:r>
          </a:p>
        </p:txBody>
      </p:sp>
      <p:pic>
        <p:nvPicPr>
          <p:cNvPr id="5" name="Picture 4" descr="The &quot;Mona Lisa&quot; painting by Leonardo Da Vinci">
            <a:extLst>
              <a:ext uri="{FF2B5EF4-FFF2-40B4-BE49-F238E27FC236}">
                <a16:creationId xmlns:a16="http://schemas.microsoft.com/office/drawing/2014/main" id="{B185A728-A8CE-4E1B-A67C-4E904E89CF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6449" y="3984094"/>
            <a:ext cx="1755609" cy="2615857"/>
          </a:xfrm>
          <a:prstGeom prst="rect">
            <a:avLst/>
          </a:prstGeom>
        </p:spPr>
      </p:pic>
      <p:sp>
        <p:nvSpPr>
          <p:cNvPr id="6" name="Oval 5">
            <a:extLst>
              <a:ext uri="{FF2B5EF4-FFF2-40B4-BE49-F238E27FC236}">
                <a16:creationId xmlns:a16="http://schemas.microsoft.com/office/drawing/2014/main" id="{6535B3D6-FC51-4533-ACB3-F4F8B881A266}"/>
              </a:ext>
            </a:extLst>
          </p:cNvPr>
          <p:cNvSpPr>
            <a:spLocks noChangeAspect="1"/>
          </p:cNvSpPr>
          <p:nvPr/>
        </p:nvSpPr>
        <p:spPr>
          <a:xfrm>
            <a:off x="3073906" y="4459189"/>
            <a:ext cx="630000" cy="63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4000" dirty="0">
                <a:sym typeface="Wingdings" panose="05000000000000000000" pitchFamily="2" charset="2"/>
              </a:rPr>
              <a:t></a:t>
            </a:r>
            <a:endParaRPr lang="en-GB" sz="4000" dirty="0"/>
          </a:p>
        </p:txBody>
      </p:sp>
      <p:sp>
        <p:nvSpPr>
          <p:cNvPr id="7" name="Oval 6">
            <a:extLst>
              <a:ext uri="{FF2B5EF4-FFF2-40B4-BE49-F238E27FC236}">
                <a16:creationId xmlns:a16="http://schemas.microsoft.com/office/drawing/2014/main" id="{3C1B66B7-AC21-4ECF-AFE9-0AA7D29DE34D}"/>
              </a:ext>
            </a:extLst>
          </p:cNvPr>
          <p:cNvSpPr>
            <a:spLocks noChangeAspect="1"/>
          </p:cNvSpPr>
          <p:nvPr/>
        </p:nvSpPr>
        <p:spPr>
          <a:xfrm>
            <a:off x="3073906" y="5451385"/>
            <a:ext cx="630000" cy="63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dirty="0">
                <a:sym typeface="Wingdings" panose="05000000000000000000" pitchFamily="2" charset="2"/>
              </a:rPr>
              <a:t></a:t>
            </a:r>
            <a:endParaRPr lang="en-GB" sz="4000" dirty="0"/>
          </a:p>
        </p:txBody>
      </p:sp>
      <p:sp>
        <p:nvSpPr>
          <p:cNvPr id="8" name="TextBox 7">
            <a:extLst>
              <a:ext uri="{FF2B5EF4-FFF2-40B4-BE49-F238E27FC236}">
                <a16:creationId xmlns:a16="http://schemas.microsoft.com/office/drawing/2014/main" id="{09E95FEA-05AE-4E16-BD41-235A25662569}"/>
              </a:ext>
            </a:extLst>
          </p:cNvPr>
          <p:cNvSpPr txBox="1"/>
          <p:nvPr/>
        </p:nvSpPr>
        <p:spPr>
          <a:xfrm>
            <a:off x="3983081" y="4543357"/>
            <a:ext cx="1755609" cy="461665"/>
          </a:xfrm>
          <a:prstGeom prst="rect">
            <a:avLst/>
          </a:prstGeom>
          <a:noFill/>
        </p:spPr>
        <p:txBody>
          <a:bodyPr wrap="none" rtlCol="0">
            <a:spAutoFit/>
          </a:bodyPr>
          <a:lstStyle/>
          <a:p>
            <a:r>
              <a:rPr lang="en-GB" sz="2400" dirty="0"/>
              <a:t>A painting</a:t>
            </a:r>
          </a:p>
        </p:txBody>
      </p:sp>
      <p:sp>
        <p:nvSpPr>
          <p:cNvPr id="9" name="TextBox 8">
            <a:extLst>
              <a:ext uri="{FF2B5EF4-FFF2-40B4-BE49-F238E27FC236}">
                <a16:creationId xmlns:a16="http://schemas.microsoft.com/office/drawing/2014/main" id="{B1DDAD0A-498F-44CC-B1AA-1CC8FC5235CF}"/>
              </a:ext>
            </a:extLst>
          </p:cNvPr>
          <p:cNvSpPr txBox="1"/>
          <p:nvPr/>
        </p:nvSpPr>
        <p:spPr>
          <a:xfrm>
            <a:off x="3983081" y="5350887"/>
            <a:ext cx="4041491" cy="830997"/>
          </a:xfrm>
          <a:prstGeom prst="rect">
            <a:avLst/>
          </a:prstGeom>
          <a:noFill/>
        </p:spPr>
        <p:txBody>
          <a:bodyPr wrap="none" rtlCol="0">
            <a:spAutoFit/>
          </a:bodyPr>
          <a:lstStyle/>
          <a:p>
            <a:r>
              <a:rPr lang="en-GB" sz="2400" dirty="0"/>
              <a:t>The "Mona Lisa" painting</a:t>
            </a:r>
            <a:br>
              <a:rPr lang="en-GB" sz="2400" dirty="0"/>
            </a:br>
            <a:r>
              <a:rPr lang="en-GB" sz="2400" dirty="0"/>
              <a:t>by Leonardo Da Vinci</a:t>
            </a:r>
          </a:p>
        </p:txBody>
      </p:sp>
    </p:spTree>
    <p:extLst>
      <p:ext uri="{BB962C8B-B14F-4D97-AF65-F5344CB8AC3E}">
        <p14:creationId xmlns:p14="http://schemas.microsoft.com/office/powerpoint/2010/main" val="495772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F171A-3E95-47E6-8A1E-4DCF493CB96B}"/>
              </a:ext>
            </a:extLst>
          </p:cNvPr>
          <p:cNvSpPr>
            <a:spLocks noGrp="1"/>
          </p:cNvSpPr>
          <p:nvPr>
            <p:ph type="title"/>
          </p:nvPr>
        </p:nvSpPr>
        <p:spPr/>
        <p:txBody>
          <a:bodyPr/>
          <a:lstStyle/>
          <a:p>
            <a:r>
              <a:rPr lang="en-GB" dirty="0"/>
              <a:t>Consider the complexity of navigation and interactions</a:t>
            </a:r>
          </a:p>
        </p:txBody>
      </p:sp>
      <p:sp>
        <p:nvSpPr>
          <p:cNvPr id="5" name="Text Placeholder 4">
            <a:extLst>
              <a:ext uri="{FF2B5EF4-FFF2-40B4-BE49-F238E27FC236}">
                <a16:creationId xmlns:a16="http://schemas.microsoft.com/office/drawing/2014/main" id="{505EAA6F-556F-4AFF-8BE7-02AD993AA3B9}"/>
              </a:ext>
            </a:extLst>
          </p:cNvPr>
          <p:cNvSpPr>
            <a:spLocks noGrp="1"/>
          </p:cNvSpPr>
          <p:nvPr>
            <p:ph type="body" idx="1"/>
          </p:nvPr>
        </p:nvSpPr>
        <p:spPr/>
        <p:txBody>
          <a:bodyPr/>
          <a:lstStyle/>
          <a:p>
            <a:endParaRPr lang="en-GB" dirty="0"/>
          </a:p>
        </p:txBody>
      </p:sp>
      <p:sp>
        <p:nvSpPr>
          <p:cNvPr id="6" name="Slide Number Placeholder 5">
            <a:extLst>
              <a:ext uri="{FF2B5EF4-FFF2-40B4-BE49-F238E27FC236}">
                <a16:creationId xmlns:a16="http://schemas.microsoft.com/office/drawing/2014/main" id="{2D2D7CA3-1FE3-420C-85D6-D7118B90ED1C}"/>
              </a:ext>
            </a:extLst>
          </p:cNvPr>
          <p:cNvSpPr>
            <a:spLocks noGrp="1"/>
          </p:cNvSpPr>
          <p:nvPr>
            <p:ph type="sldNum" sz="quarter" idx="12"/>
          </p:nvPr>
        </p:nvSpPr>
        <p:spPr/>
        <p:txBody>
          <a:bodyPr/>
          <a:lstStyle/>
          <a:p>
            <a:fld id="{330EA680-D336-4FF7-8B7A-9848BB0A1C32}" type="slidenum">
              <a:rPr lang="en-GB" smtClean="0"/>
              <a:t>41</a:t>
            </a:fld>
            <a:r>
              <a:rPr lang="en-GB" dirty="0"/>
              <a:t> of 48</a:t>
            </a:r>
          </a:p>
        </p:txBody>
      </p:sp>
    </p:spTree>
    <p:extLst>
      <p:ext uri="{BB962C8B-B14F-4D97-AF65-F5344CB8AC3E}">
        <p14:creationId xmlns:p14="http://schemas.microsoft.com/office/powerpoint/2010/main" val="34782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E4A97C-64FC-4999-A44A-6C6AEE8B14F1}"/>
              </a:ext>
            </a:extLst>
          </p:cNvPr>
          <p:cNvSpPr>
            <a:spLocks noGrp="1"/>
          </p:cNvSpPr>
          <p:nvPr>
            <p:ph type="title"/>
          </p:nvPr>
        </p:nvSpPr>
        <p:spPr/>
        <p:txBody>
          <a:bodyPr/>
          <a:lstStyle/>
          <a:p>
            <a:r>
              <a:rPr lang="en-GB" dirty="0"/>
              <a:t>Navigation and interactions</a:t>
            </a:r>
          </a:p>
        </p:txBody>
      </p:sp>
      <p:sp>
        <p:nvSpPr>
          <p:cNvPr id="8" name="Content Placeholder 7">
            <a:extLst>
              <a:ext uri="{FF2B5EF4-FFF2-40B4-BE49-F238E27FC236}">
                <a16:creationId xmlns:a16="http://schemas.microsoft.com/office/drawing/2014/main" id="{E989F99E-E5F0-45B7-932D-55A6006BB84F}"/>
              </a:ext>
            </a:extLst>
          </p:cNvPr>
          <p:cNvSpPr>
            <a:spLocks noGrp="1"/>
          </p:cNvSpPr>
          <p:nvPr>
            <p:ph idx="1"/>
          </p:nvPr>
        </p:nvSpPr>
        <p:spPr/>
        <p:txBody>
          <a:bodyPr>
            <a:normAutofit fontScale="92500" lnSpcReduction="10000"/>
          </a:bodyPr>
          <a:lstStyle/>
          <a:p>
            <a:r>
              <a:rPr lang="en-GB" b="1" dirty="0"/>
              <a:t>Avoid complex interactivities</a:t>
            </a:r>
          </a:p>
          <a:p>
            <a:pPr lvl="1"/>
            <a:r>
              <a:rPr lang="en-GB" dirty="0"/>
              <a:t>Drag and drop</a:t>
            </a:r>
          </a:p>
          <a:p>
            <a:pPr lvl="1"/>
            <a:r>
              <a:rPr lang="en-GB" dirty="0"/>
              <a:t>Sortable activities</a:t>
            </a:r>
          </a:p>
          <a:p>
            <a:pPr lvl="1"/>
            <a:r>
              <a:rPr lang="en-GB" dirty="0"/>
              <a:t>Dropdown lists</a:t>
            </a:r>
          </a:p>
          <a:p>
            <a:pPr lvl="1"/>
            <a:r>
              <a:rPr lang="en-GB" dirty="0"/>
              <a:t>Radio buttons</a:t>
            </a:r>
          </a:p>
          <a:p>
            <a:r>
              <a:rPr lang="en-GB" dirty="0"/>
              <a:t>Large buttons</a:t>
            </a:r>
          </a:p>
          <a:p>
            <a:r>
              <a:rPr lang="en-GB" dirty="0"/>
              <a:t>Use text labels</a:t>
            </a:r>
          </a:p>
        </p:txBody>
      </p:sp>
      <p:sp>
        <p:nvSpPr>
          <p:cNvPr id="9" name="Slide Number Placeholder 8">
            <a:extLst>
              <a:ext uri="{FF2B5EF4-FFF2-40B4-BE49-F238E27FC236}">
                <a16:creationId xmlns:a16="http://schemas.microsoft.com/office/drawing/2014/main" id="{8A420971-6696-4FD5-8B4C-95D49844CA11}"/>
              </a:ext>
            </a:extLst>
          </p:cNvPr>
          <p:cNvSpPr>
            <a:spLocks noGrp="1"/>
          </p:cNvSpPr>
          <p:nvPr>
            <p:ph type="sldNum" sz="quarter" idx="12"/>
          </p:nvPr>
        </p:nvSpPr>
        <p:spPr/>
        <p:txBody>
          <a:bodyPr/>
          <a:lstStyle/>
          <a:p>
            <a:fld id="{330EA680-D336-4FF7-8B7A-9848BB0A1C32}" type="slidenum">
              <a:rPr lang="en-GB" smtClean="0"/>
              <a:t>42</a:t>
            </a:fld>
            <a:r>
              <a:rPr lang="en-GB" dirty="0"/>
              <a:t> of 48</a:t>
            </a:r>
          </a:p>
        </p:txBody>
      </p:sp>
      <p:pic>
        <p:nvPicPr>
          <p:cNvPr id="1028" name="Picture 4" descr="Drag &amp; drop animated by Ryan Duffy on Dribbble">
            <a:extLst>
              <a:ext uri="{FF2B5EF4-FFF2-40B4-BE49-F238E27FC236}">
                <a16:creationId xmlns:a16="http://schemas.microsoft.com/office/drawing/2014/main" id="{076C4D21-7B89-43FB-ADFE-9A378C1F724C}"/>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515100" y="3033713"/>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82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BC7A-7732-42F2-BBBD-C14480009ED2}"/>
              </a:ext>
            </a:extLst>
          </p:cNvPr>
          <p:cNvSpPr>
            <a:spLocks noGrp="1"/>
          </p:cNvSpPr>
          <p:nvPr>
            <p:ph type="title"/>
          </p:nvPr>
        </p:nvSpPr>
        <p:spPr/>
        <p:txBody>
          <a:bodyPr/>
          <a:lstStyle/>
          <a:p>
            <a:r>
              <a:rPr lang="en-GB" dirty="0"/>
              <a:t>Think about your choice of words</a:t>
            </a:r>
          </a:p>
        </p:txBody>
      </p:sp>
      <p:sp>
        <p:nvSpPr>
          <p:cNvPr id="3" name="Content Placeholder 2">
            <a:extLst>
              <a:ext uri="{FF2B5EF4-FFF2-40B4-BE49-F238E27FC236}">
                <a16:creationId xmlns:a16="http://schemas.microsoft.com/office/drawing/2014/main" id="{D7324EB6-D18D-43A4-BDDE-4DD83F200F9F}"/>
              </a:ext>
            </a:extLst>
          </p:cNvPr>
          <p:cNvSpPr>
            <a:spLocks noGrp="1"/>
          </p:cNvSpPr>
          <p:nvPr>
            <p:ph idx="1"/>
          </p:nvPr>
        </p:nvSpPr>
        <p:spPr>
          <a:xfrm>
            <a:off x="838200" y="1825625"/>
            <a:ext cx="10515600" cy="4351338"/>
          </a:xfrm>
        </p:spPr>
        <p:txBody>
          <a:bodyPr/>
          <a:lstStyle/>
          <a:p>
            <a:r>
              <a:rPr lang="en-GB" dirty="0"/>
              <a:t>Avoid words like ‘click’</a:t>
            </a:r>
          </a:p>
          <a:p>
            <a:r>
              <a:rPr lang="en-GB" dirty="0"/>
              <a:t>Make links as descriptive as possible</a:t>
            </a:r>
          </a:p>
          <a:p>
            <a:r>
              <a:rPr lang="en-GB" dirty="0"/>
              <a:t>Ensure links make sense out of context</a:t>
            </a:r>
          </a:p>
        </p:txBody>
      </p:sp>
      <p:sp>
        <p:nvSpPr>
          <p:cNvPr id="4" name="Slide Number Placeholder 3">
            <a:extLst>
              <a:ext uri="{FF2B5EF4-FFF2-40B4-BE49-F238E27FC236}">
                <a16:creationId xmlns:a16="http://schemas.microsoft.com/office/drawing/2014/main" id="{0596DB3B-FF84-4213-93D0-FDC1204F0B3A}"/>
              </a:ext>
            </a:extLst>
          </p:cNvPr>
          <p:cNvSpPr>
            <a:spLocks noGrp="1"/>
          </p:cNvSpPr>
          <p:nvPr>
            <p:ph type="sldNum" sz="quarter" idx="12"/>
          </p:nvPr>
        </p:nvSpPr>
        <p:spPr/>
        <p:txBody>
          <a:bodyPr/>
          <a:lstStyle/>
          <a:p>
            <a:fld id="{330EA680-D336-4FF7-8B7A-9848BB0A1C32}" type="slidenum">
              <a:rPr lang="en-GB" smtClean="0"/>
              <a:t>43</a:t>
            </a:fld>
            <a:r>
              <a:rPr lang="en-GB" dirty="0"/>
              <a:t> of 48</a:t>
            </a:r>
          </a:p>
        </p:txBody>
      </p:sp>
      <p:sp>
        <p:nvSpPr>
          <p:cNvPr id="5" name="TextBox 4">
            <a:extLst>
              <a:ext uri="{FF2B5EF4-FFF2-40B4-BE49-F238E27FC236}">
                <a16:creationId xmlns:a16="http://schemas.microsoft.com/office/drawing/2014/main" id="{9C54A8CA-7680-4A81-BB8A-5B892742C622}"/>
              </a:ext>
            </a:extLst>
          </p:cNvPr>
          <p:cNvSpPr txBox="1"/>
          <p:nvPr/>
        </p:nvSpPr>
        <p:spPr>
          <a:xfrm>
            <a:off x="6096000" y="6127234"/>
            <a:ext cx="4663440" cy="369332"/>
          </a:xfrm>
          <a:prstGeom prst="rect">
            <a:avLst/>
          </a:prstGeom>
          <a:noFill/>
        </p:spPr>
        <p:txBody>
          <a:bodyPr wrap="square" rtlCol="0">
            <a:spAutoFit/>
          </a:bodyPr>
          <a:lstStyle/>
          <a:p>
            <a:pPr algn="r"/>
            <a:r>
              <a:rPr lang="en-GB" dirty="0">
                <a:hlinkClick r:id="rId3" action="ppaction://hlinksldjump"/>
              </a:rPr>
              <a:t>Accessible Learning. Where to start </a:t>
            </a:r>
            <a:r>
              <a:rPr lang="en-GB" dirty="0">
                <a:solidFill>
                  <a:schemeClr val="accent2"/>
                </a:solidFill>
                <a:sym typeface="Wingdings" panose="05000000000000000000" pitchFamily="2" charset="2"/>
                <a:hlinkClick r:id="rId3" action="ppaction://hlinksldjump"/>
              </a:rPr>
              <a:t></a:t>
            </a:r>
            <a:endParaRPr lang="en-GB" dirty="0">
              <a:solidFill>
                <a:schemeClr val="accent2"/>
              </a:solidFill>
            </a:endParaRPr>
          </a:p>
        </p:txBody>
      </p:sp>
      <p:sp>
        <p:nvSpPr>
          <p:cNvPr id="6" name="TextBox 5">
            <a:extLst>
              <a:ext uri="{FF2B5EF4-FFF2-40B4-BE49-F238E27FC236}">
                <a16:creationId xmlns:a16="http://schemas.microsoft.com/office/drawing/2014/main" id="{36E77154-5FC0-4A78-9B99-E1D8A86C5547}"/>
              </a:ext>
            </a:extLst>
          </p:cNvPr>
          <p:cNvSpPr txBox="1"/>
          <p:nvPr/>
        </p:nvSpPr>
        <p:spPr>
          <a:xfrm>
            <a:off x="838200" y="6127234"/>
            <a:ext cx="2630848" cy="369332"/>
          </a:xfrm>
          <a:prstGeom prst="rect">
            <a:avLst/>
          </a:prstGeom>
          <a:noFill/>
        </p:spPr>
        <p:txBody>
          <a:bodyPr wrap="none" rtlCol="0">
            <a:spAutoFit/>
          </a:bodyPr>
          <a:lstStyle/>
          <a:p>
            <a:r>
              <a:rPr lang="en-GB" dirty="0">
                <a:hlinkClick r:id="" action="ppaction://hlinkshowjump?jump=previousslide"/>
              </a:rPr>
              <a:t>Click here to go back</a:t>
            </a:r>
            <a:endParaRPr lang="en-GB" dirty="0"/>
          </a:p>
        </p:txBody>
      </p:sp>
    </p:spTree>
    <p:extLst>
      <p:ext uri="{BB962C8B-B14F-4D97-AF65-F5344CB8AC3E}">
        <p14:creationId xmlns:p14="http://schemas.microsoft.com/office/powerpoint/2010/main" val="4114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D085EA-B6B7-4022-A872-C11B7F5E0395}"/>
              </a:ext>
            </a:extLst>
          </p:cNvPr>
          <p:cNvSpPr>
            <a:spLocks noGrp="1"/>
          </p:cNvSpPr>
          <p:nvPr>
            <p:ph type="title"/>
          </p:nvPr>
        </p:nvSpPr>
        <p:spPr/>
        <p:txBody>
          <a:bodyPr/>
          <a:lstStyle/>
          <a:p>
            <a:r>
              <a:rPr lang="en-GB" dirty="0"/>
              <a:t>Know your audience</a:t>
            </a:r>
          </a:p>
        </p:txBody>
      </p:sp>
      <p:pic>
        <p:nvPicPr>
          <p:cNvPr id="7" name="Content Placeholder 6" descr="Universal access">
            <a:extLst>
              <a:ext uri="{FF2B5EF4-FFF2-40B4-BE49-F238E27FC236}">
                <a16:creationId xmlns:a16="http://schemas.microsoft.com/office/drawing/2014/main" id="{B3D6A95C-2ECF-43D7-B7AB-398A811C5C1E}"/>
              </a:ext>
            </a:extLst>
          </p:cNvPr>
          <p:cNvPicPr>
            <a:picLocks noGrp="1" noChangeAspect="1"/>
          </p:cNvPicPr>
          <p:nvPr>
            <p:ph idx="1"/>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296000" y="1629000"/>
            <a:ext cx="3600000" cy="3600000"/>
          </a:xfrm>
        </p:spPr>
      </p:pic>
      <p:sp>
        <p:nvSpPr>
          <p:cNvPr id="8" name="Slide Number Placeholder 7">
            <a:extLst>
              <a:ext uri="{FF2B5EF4-FFF2-40B4-BE49-F238E27FC236}">
                <a16:creationId xmlns:a16="http://schemas.microsoft.com/office/drawing/2014/main" id="{9588B426-B1A2-4292-8955-E41028C0F42E}"/>
              </a:ext>
            </a:extLst>
          </p:cNvPr>
          <p:cNvSpPr>
            <a:spLocks noGrp="1"/>
          </p:cNvSpPr>
          <p:nvPr>
            <p:ph type="sldNum" sz="quarter" idx="12"/>
          </p:nvPr>
        </p:nvSpPr>
        <p:spPr/>
        <p:txBody>
          <a:bodyPr/>
          <a:lstStyle/>
          <a:p>
            <a:fld id="{330EA680-D336-4FF7-8B7A-9848BB0A1C32}" type="slidenum">
              <a:rPr lang="en-GB" smtClean="0"/>
              <a:t>44</a:t>
            </a:fld>
            <a:r>
              <a:rPr lang="en-GB" dirty="0"/>
              <a:t> of 48</a:t>
            </a:r>
          </a:p>
        </p:txBody>
      </p:sp>
    </p:spTree>
    <p:extLst>
      <p:ext uri="{BB962C8B-B14F-4D97-AF65-F5344CB8AC3E}">
        <p14:creationId xmlns:p14="http://schemas.microsoft.com/office/powerpoint/2010/main" val="4088972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8DE7-802F-43B6-B6E2-D3B56096B1AF}"/>
              </a:ext>
            </a:extLst>
          </p:cNvPr>
          <p:cNvSpPr>
            <a:spLocks noGrp="1"/>
          </p:cNvSpPr>
          <p:nvPr>
            <p:ph type="title"/>
          </p:nvPr>
        </p:nvSpPr>
        <p:spPr/>
        <p:txBody>
          <a:bodyPr/>
          <a:lstStyle/>
          <a:p>
            <a:r>
              <a:rPr lang="en-GB" dirty="0"/>
              <a:t>Where to start</a:t>
            </a:r>
          </a:p>
        </p:txBody>
      </p:sp>
      <p:sp>
        <p:nvSpPr>
          <p:cNvPr id="4" name="Text Placeholder 3">
            <a:extLst>
              <a:ext uri="{FF2B5EF4-FFF2-40B4-BE49-F238E27FC236}">
                <a16:creationId xmlns:a16="http://schemas.microsoft.com/office/drawing/2014/main" id="{584F2748-4F64-44F8-B157-9A3AD044AB76}"/>
              </a:ext>
            </a:extLst>
          </p:cNvPr>
          <p:cNvSpPr>
            <a:spLocks noGrp="1"/>
          </p:cNvSpPr>
          <p:nvPr>
            <p:ph type="body" idx="1"/>
          </p:nvPr>
        </p:nvSpPr>
        <p:spPr/>
        <p:txBody>
          <a:bodyPr/>
          <a:lstStyle/>
          <a:p>
            <a:r>
              <a:rPr lang="en-GB" dirty="0"/>
              <a:t>And alternative formats</a:t>
            </a:r>
          </a:p>
        </p:txBody>
      </p:sp>
      <p:sp>
        <p:nvSpPr>
          <p:cNvPr id="5" name="Slide Number Placeholder 4">
            <a:extLst>
              <a:ext uri="{FF2B5EF4-FFF2-40B4-BE49-F238E27FC236}">
                <a16:creationId xmlns:a16="http://schemas.microsoft.com/office/drawing/2014/main" id="{DFAD29DC-ABEB-47F1-83FB-ADA158D37545}"/>
              </a:ext>
            </a:extLst>
          </p:cNvPr>
          <p:cNvSpPr>
            <a:spLocks noGrp="1"/>
          </p:cNvSpPr>
          <p:nvPr>
            <p:ph type="sldNum" sz="quarter" idx="12"/>
          </p:nvPr>
        </p:nvSpPr>
        <p:spPr/>
        <p:txBody>
          <a:bodyPr/>
          <a:lstStyle/>
          <a:p>
            <a:fld id="{330EA680-D336-4FF7-8B7A-9848BB0A1C32}" type="slidenum">
              <a:rPr lang="en-GB" smtClean="0"/>
              <a:t>45</a:t>
            </a:fld>
            <a:r>
              <a:rPr lang="en-GB" dirty="0"/>
              <a:t> of 48</a:t>
            </a:r>
          </a:p>
        </p:txBody>
      </p:sp>
      <p:sp>
        <p:nvSpPr>
          <p:cNvPr id="7" name="Content Placeholder 4">
            <a:extLst>
              <a:ext uri="{FF2B5EF4-FFF2-40B4-BE49-F238E27FC236}">
                <a16:creationId xmlns:a16="http://schemas.microsoft.com/office/drawing/2014/main" id="{0D3F9510-DB2E-4AA7-BD2D-D44CD37CCDB8}"/>
              </a:ext>
            </a:extLst>
          </p:cNvPr>
          <p:cNvSpPr txBox="1">
            <a:spLocks/>
          </p:cNvSpPr>
          <p:nvPr/>
        </p:nvSpPr>
        <p:spPr>
          <a:xfrm>
            <a:off x="6172200" y="768350"/>
            <a:ext cx="5181600" cy="5408613"/>
          </a:xfrm>
          <a:prstGeom prst="rect">
            <a:avLst/>
          </a:prstGeom>
        </p:spPr>
        <p:txBody>
          <a:bodyPr>
            <a:normAutofit fontScale="850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GB" dirty="0">
                <a:solidFill>
                  <a:schemeClr val="tx1">
                    <a:lumMod val="50000"/>
                    <a:lumOff val="50000"/>
                  </a:schemeClr>
                </a:solidFill>
              </a:rPr>
              <a:t> Are colours, fonts and contrast clear?</a:t>
            </a:r>
          </a:p>
          <a:p>
            <a:pPr>
              <a:buFont typeface="Wingdings" panose="05000000000000000000" pitchFamily="2" charset="2"/>
              <a:buChar char="q"/>
            </a:pPr>
            <a:r>
              <a:rPr lang="en-GB" dirty="0">
                <a:solidFill>
                  <a:schemeClr val="tx1">
                    <a:lumMod val="50000"/>
                    <a:lumOff val="50000"/>
                  </a:schemeClr>
                </a:solidFill>
              </a:rPr>
              <a:t> Do audio/ visual assets have alt text, captions, subtitles and transcripts?</a:t>
            </a:r>
          </a:p>
          <a:p>
            <a:pPr>
              <a:buFont typeface="Wingdings" panose="05000000000000000000" pitchFamily="2" charset="2"/>
              <a:buChar char="q"/>
            </a:pPr>
            <a:r>
              <a:rPr lang="en-GB" dirty="0">
                <a:solidFill>
                  <a:schemeClr val="tx1">
                    <a:lumMod val="50000"/>
                    <a:lumOff val="50000"/>
                  </a:schemeClr>
                </a:solidFill>
              </a:rPr>
              <a:t> Are you using headings correctly?</a:t>
            </a:r>
          </a:p>
          <a:p>
            <a:pPr>
              <a:buFont typeface="Wingdings" panose="05000000000000000000" pitchFamily="2" charset="2"/>
              <a:buChar char="q"/>
            </a:pPr>
            <a:r>
              <a:rPr lang="en-GB" dirty="0">
                <a:solidFill>
                  <a:schemeClr val="tx1">
                    <a:lumMod val="50000"/>
                    <a:lumOff val="50000"/>
                  </a:schemeClr>
                </a:solidFill>
              </a:rPr>
              <a:t> Can I navigate using a keyboard?</a:t>
            </a:r>
          </a:p>
          <a:p>
            <a:pPr>
              <a:buFont typeface="Wingdings" panose="05000000000000000000" pitchFamily="2" charset="2"/>
              <a:buChar char="q"/>
            </a:pPr>
            <a:r>
              <a:rPr lang="en-GB" dirty="0">
                <a:solidFill>
                  <a:schemeClr val="tx1">
                    <a:lumMod val="50000"/>
                    <a:lumOff val="50000"/>
                  </a:schemeClr>
                </a:solidFill>
              </a:rPr>
              <a:t> Are my links clear?</a:t>
            </a:r>
          </a:p>
        </p:txBody>
      </p:sp>
    </p:spTree>
    <p:extLst>
      <p:ext uri="{BB962C8B-B14F-4D97-AF65-F5344CB8AC3E}">
        <p14:creationId xmlns:p14="http://schemas.microsoft.com/office/powerpoint/2010/main" val="3564205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A86B-3783-4097-852A-6D77C910C695}"/>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944DE787-3C75-467D-A8F3-D1BA4C66855E}"/>
              </a:ext>
            </a:extLst>
          </p:cNvPr>
          <p:cNvSpPr>
            <a:spLocks noGrp="1"/>
          </p:cNvSpPr>
          <p:nvPr>
            <p:ph type="body" idx="1"/>
          </p:nvPr>
        </p:nvSpPr>
        <p:spPr/>
        <p:txBody>
          <a:bodyPr/>
          <a:lstStyle/>
          <a:p>
            <a:r>
              <a:rPr lang="en-GB" dirty="0"/>
              <a:t>Design with flexibility in mind</a:t>
            </a:r>
          </a:p>
        </p:txBody>
      </p:sp>
      <p:sp>
        <p:nvSpPr>
          <p:cNvPr id="4" name="Slide Number Placeholder 3">
            <a:extLst>
              <a:ext uri="{FF2B5EF4-FFF2-40B4-BE49-F238E27FC236}">
                <a16:creationId xmlns:a16="http://schemas.microsoft.com/office/drawing/2014/main" id="{B8F142D1-A5F2-4413-BEC8-437CCA699B90}"/>
              </a:ext>
            </a:extLst>
          </p:cNvPr>
          <p:cNvSpPr>
            <a:spLocks noGrp="1"/>
          </p:cNvSpPr>
          <p:nvPr>
            <p:ph type="sldNum" sz="quarter" idx="12"/>
          </p:nvPr>
        </p:nvSpPr>
        <p:spPr/>
        <p:txBody>
          <a:bodyPr/>
          <a:lstStyle/>
          <a:p>
            <a:fld id="{330EA680-D336-4FF7-8B7A-9848BB0A1C32}" type="slidenum">
              <a:rPr lang="en-GB" smtClean="0"/>
              <a:t>46</a:t>
            </a:fld>
            <a:r>
              <a:rPr lang="en-GB" dirty="0"/>
              <a:t> of 48</a:t>
            </a:r>
          </a:p>
        </p:txBody>
      </p:sp>
      <p:pic>
        <p:nvPicPr>
          <p:cNvPr id="5" name="Picture 4" descr="The Happy Meal App is a completely free mobile app created by McDonald's in partnership with leading games designers and child development experts.">
            <a:extLst>
              <a:ext uri="{FF2B5EF4-FFF2-40B4-BE49-F238E27FC236}">
                <a16:creationId xmlns:a16="http://schemas.microsoft.com/office/drawing/2014/main" id="{ECE7FF5E-C40B-4D34-BE9D-5C84164CCA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86337" y="182562"/>
            <a:ext cx="3248526" cy="63563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57576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350CA-650D-4F62-8C8D-751D67BA7397}"/>
              </a:ext>
            </a:extLst>
          </p:cNvPr>
          <p:cNvSpPr>
            <a:spLocks noGrp="1"/>
          </p:cNvSpPr>
          <p:nvPr>
            <p:ph type="title"/>
          </p:nvPr>
        </p:nvSpPr>
        <p:spPr/>
        <p:txBody>
          <a:bodyPr/>
          <a:lstStyle/>
          <a:p>
            <a:r>
              <a:rPr lang="en-GB" dirty="0"/>
              <a:t>Good for everyone</a:t>
            </a:r>
          </a:p>
        </p:txBody>
      </p:sp>
      <p:sp>
        <p:nvSpPr>
          <p:cNvPr id="7" name="Content Placeholder 6">
            <a:extLst>
              <a:ext uri="{FF2B5EF4-FFF2-40B4-BE49-F238E27FC236}">
                <a16:creationId xmlns:a16="http://schemas.microsoft.com/office/drawing/2014/main" id="{BFC82F52-0D55-4FF1-A304-24F978AB8930}"/>
              </a:ext>
            </a:extLst>
          </p:cNvPr>
          <p:cNvSpPr>
            <a:spLocks noGrp="1"/>
          </p:cNvSpPr>
          <p:nvPr>
            <p:ph idx="1"/>
          </p:nvPr>
        </p:nvSpPr>
        <p:spPr/>
        <p:txBody>
          <a:bodyPr/>
          <a:lstStyle/>
          <a:p>
            <a:r>
              <a:rPr lang="en-GB" dirty="0"/>
              <a:t>As a professional in this industry, </a:t>
            </a:r>
            <a:r>
              <a:rPr lang="en-GB" b="1" dirty="0"/>
              <a:t>it is your responsibility to ensure that </a:t>
            </a:r>
            <a:r>
              <a:rPr lang="en-GB" b="1" u="sng" dirty="0"/>
              <a:t>everyone</a:t>
            </a:r>
            <a:r>
              <a:rPr lang="en-GB" b="1" dirty="0"/>
              <a:t> experiences training in a positive and engaging way.</a:t>
            </a:r>
          </a:p>
        </p:txBody>
      </p:sp>
      <p:sp>
        <p:nvSpPr>
          <p:cNvPr id="8" name="Slide Number Placeholder 7">
            <a:extLst>
              <a:ext uri="{FF2B5EF4-FFF2-40B4-BE49-F238E27FC236}">
                <a16:creationId xmlns:a16="http://schemas.microsoft.com/office/drawing/2014/main" id="{0D094CA7-F22C-49F8-ACEB-53C2399B3183}"/>
              </a:ext>
            </a:extLst>
          </p:cNvPr>
          <p:cNvSpPr>
            <a:spLocks noGrp="1"/>
          </p:cNvSpPr>
          <p:nvPr>
            <p:ph type="sldNum" sz="quarter" idx="12"/>
          </p:nvPr>
        </p:nvSpPr>
        <p:spPr/>
        <p:txBody>
          <a:bodyPr/>
          <a:lstStyle/>
          <a:p>
            <a:fld id="{330EA680-D336-4FF7-8B7A-9848BB0A1C32}" type="slidenum">
              <a:rPr lang="en-GB" smtClean="0"/>
              <a:t>47</a:t>
            </a:fld>
            <a:r>
              <a:rPr lang="en-GB" dirty="0"/>
              <a:t> of 48</a:t>
            </a:r>
          </a:p>
        </p:txBody>
      </p:sp>
    </p:spTree>
    <p:extLst>
      <p:ext uri="{BB962C8B-B14F-4D97-AF65-F5344CB8AC3E}">
        <p14:creationId xmlns:p14="http://schemas.microsoft.com/office/powerpoint/2010/main" val="2869858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3A33B6-8912-4B11-8C97-7FEEFB6939BC}"/>
              </a:ext>
            </a:extLst>
          </p:cNvPr>
          <p:cNvSpPr>
            <a:spLocks noGrp="1"/>
          </p:cNvSpPr>
          <p:nvPr>
            <p:ph type="title"/>
          </p:nvPr>
        </p:nvSpPr>
        <p:spPr/>
        <p:txBody>
          <a:bodyPr/>
          <a:lstStyle/>
          <a:p>
            <a:r>
              <a:rPr lang="en-GB" dirty="0"/>
              <a:t>Action</a:t>
            </a:r>
          </a:p>
        </p:txBody>
      </p:sp>
      <p:sp>
        <p:nvSpPr>
          <p:cNvPr id="5" name="Text Placeholder 4">
            <a:extLst>
              <a:ext uri="{FF2B5EF4-FFF2-40B4-BE49-F238E27FC236}">
                <a16:creationId xmlns:a16="http://schemas.microsoft.com/office/drawing/2014/main" id="{BC2EF945-FCC8-4248-96E7-1F688C867B67}"/>
              </a:ext>
            </a:extLst>
          </p:cNvPr>
          <p:cNvSpPr>
            <a:spLocks noGrp="1"/>
          </p:cNvSpPr>
          <p:nvPr>
            <p:ph type="body" idx="1"/>
          </p:nvPr>
        </p:nvSpPr>
        <p:spPr/>
        <p:txBody>
          <a:bodyPr>
            <a:normAutofit/>
          </a:bodyPr>
          <a:lstStyle/>
          <a:p>
            <a:r>
              <a:rPr lang="en-GB" dirty="0"/>
              <a:t>Join the </a:t>
            </a:r>
            <a:r>
              <a:rPr lang="en-GB" b="1" dirty="0"/>
              <a:t>eLearning Accessibility Community </a:t>
            </a:r>
            <a:r>
              <a:rPr lang="en-GB" dirty="0"/>
              <a:t>on LinkedIn.</a:t>
            </a:r>
            <a:br>
              <a:rPr lang="en-GB" dirty="0"/>
            </a:br>
            <a:r>
              <a:rPr lang="en-GB" dirty="0">
                <a:hlinkClick r:id="rId3"/>
              </a:rPr>
              <a:t>https://www.linkedin.com/groups/13765097/</a:t>
            </a:r>
            <a:endParaRPr lang="en-GB" dirty="0"/>
          </a:p>
        </p:txBody>
      </p:sp>
      <p:sp>
        <p:nvSpPr>
          <p:cNvPr id="6" name="Slide Number Placeholder 5">
            <a:extLst>
              <a:ext uri="{FF2B5EF4-FFF2-40B4-BE49-F238E27FC236}">
                <a16:creationId xmlns:a16="http://schemas.microsoft.com/office/drawing/2014/main" id="{8EA89A27-F6AC-4ADE-BD16-CDBBEB93F825}"/>
              </a:ext>
            </a:extLst>
          </p:cNvPr>
          <p:cNvSpPr>
            <a:spLocks noGrp="1"/>
          </p:cNvSpPr>
          <p:nvPr>
            <p:ph type="sldNum" sz="quarter" idx="12"/>
          </p:nvPr>
        </p:nvSpPr>
        <p:spPr/>
        <p:txBody>
          <a:bodyPr/>
          <a:lstStyle/>
          <a:p>
            <a:fld id="{330EA680-D336-4FF7-8B7A-9848BB0A1C32}" type="slidenum">
              <a:rPr lang="en-GB" smtClean="0"/>
              <a:t>48</a:t>
            </a:fld>
            <a:r>
              <a:rPr lang="en-GB" dirty="0"/>
              <a:t> of 48</a:t>
            </a:r>
          </a:p>
        </p:txBody>
      </p:sp>
      <p:pic>
        <p:nvPicPr>
          <p:cNvPr id="8" name="Picture 7" descr="A screenshot of the 'eLearning Accessibility Community' group on LinkedIn">
            <a:extLst>
              <a:ext uri="{FF2B5EF4-FFF2-40B4-BE49-F238E27FC236}">
                <a16:creationId xmlns:a16="http://schemas.microsoft.com/office/drawing/2014/main" id="{93D1CAFB-F98A-4C59-BF38-D8786EDEDF9F}"/>
              </a:ext>
            </a:extLst>
          </p:cNvPr>
          <p:cNvPicPr>
            <a:picLocks noChangeAspect="1"/>
          </p:cNvPicPr>
          <p:nvPr/>
        </p:nvPicPr>
        <p:blipFill>
          <a:blip r:embed="rId4"/>
          <a:stretch>
            <a:fillRect/>
          </a:stretch>
        </p:blipFill>
        <p:spPr>
          <a:xfrm>
            <a:off x="5053263" y="387350"/>
            <a:ext cx="6705600" cy="3381375"/>
          </a:xfrm>
          <a:prstGeom prst="rect">
            <a:avLst/>
          </a:prstGeom>
        </p:spPr>
      </p:pic>
    </p:spTree>
    <p:extLst>
      <p:ext uri="{BB962C8B-B14F-4D97-AF65-F5344CB8AC3E}">
        <p14:creationId xmlns:p14="http://schemas.microsoft.com/office/powerpoint/2010/main" val="250647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350CA-650D-4F62-8C8D-751D67BA7397}"/>
              </a:ext>
            </a:extLst>
          </p:cNvPr>
          <p:cNvSpPr>
            <a:spLocks noGrp="1"/>
          </p:cNvSpPr>
          <p:nvPr>
            <p:ph type="title"/>
          </p:nvPr>
        </p:nvSpPr>
        <p:spPr/>
        <p:txBody>
          <a:bodyPr/>
          <a:lstStyle/>
          <a:p>
            <a:r>
              <a:rPr lang="en-GB" dirty="0"/>
              <a:t>We must take the lead</a:t>
            </a:r>
          </a:p>
        </p:txBody>
      </p:sp>
      <p:sp>
        <p:nvSpPr>
          <p:cNvPr id="7" name="Content Placeholder 6">
            <a:extLst>
              <a:ext uri="{FF2B5EF4-FFF2-40B4-BE49-F238E27FC236}">
                <a16:creationId xmlns:a16="http://schemas.microsoft.com/office/drawing/2014/main" id="{BFC82F52-0D55-4FF1-A304-24F978AB8930}"/>
              </a:ext>
            </a:extLst>
          </p:cNvPr>
          <p:cNvSpPr>
            <a:spLocks noGrp="1"/>
          </p:cNvSpPr>
          <p:nvPr>
            <p:ph idx="1"/>
          </p:nvPr>
        </p:nvSpPr>
        <p:spPr/>
        <p:txBody>
          <a:bodyPr/>
          <a:lstStyle/>
          <a:p>
            <a:r>
              <a:rPr lang="en-GB" dirty="0"/>
              <a:t>We must take the lead in this industry to ensure </a:t>
            </a:r>
            <a:r>
              <a:rPr lang="en-GB" b="1" u="sng" dirty="0"/>
              <a:t>everyone</a:t>
            </a:r>
            <a:r>
              <a:rPr lang="en-GB" b="1" dirty="0"/>
              <a:t> experiences training in a positive and engaging way.</a:t>
            </a:r>
          </a:p>
        </p:txBody>
      </p:sp>
      <p:sp>
        <p:nvSpPr>
          <p:cNvPr id="8" name="Slide Number Placeholder 7">
            <a:extLst>
              <a:ext uri="{FF2B5EF4-FFF2-40B4-BE49-F238E27FC236}">
                <a16:creationId xmlns:a16="http://schemas.microsoft.com/office/drawing/2014/main" id="{0D094CA7-F22C-49F8-ACEB-53C2399B3183}"/>
              </a:ext>
            </a:extLst>
          </p:cNvPr>
          <p:cNvSpPr>
            <a:spLocks noGrp="1"/>
          </p:cNvSpPr>
          <p:nvPr>
            <p:ph type="sldNum" sz="quarter" idx="12"/>
          </p:nvPr>
        </p:nvSpPr>
        <p:spPr/>
        <p:txBody>
          <a:bodyPr/>
          <a:lstStyle/>
          <a:p>
            <a:fld id="{330EA680-D336-4FF7-8B7A-9848BB0A1C32}" type="slidenum">
              <a:rPr lang="en-GB" smtClean="0"/>
              <a:t>5</a:t>
            </a:fld>
            <a:r>
              <a:rPr lang="en-GB" dirty="0"/>
              <a:t> of 48</a:t>
            </a:r>
          </a:p>
        </p:txBody>
      </p:sp>
    </p:spTree>
    <p:extLst>
      <p:ext uri="{BB962C8B-B14F-4D97-AF65-F5344CB8AC3E}">
        <p14:creationId xmlns:p14="http://schemas.microsoft.com/office/powerpoint/2010/main" val="228683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0B35-4B26-4AB0-8120-671C912005A0}"/>
              </a:ext>
            </a:extLst>
          </p:cNvPr>
          <p:cNvSpPr>
            <a:spLocks noGrp="1"/>
          </p:cNvSpPr>
          <p:nvPr>
            <p:ph type="title"/>
          </p:nvPr>
        </p:nvSpPr>
        <p:spPr>
          <a:xfrm>
            <a:off x="838200" y="365125"/>
            <a:ext cx="10515600" cy="1325563"/>
          </a:xfrm>
        </p:spPr>
        <p:txBody>
          <a:bodyPr/>
          <a:lstStyle/>
          <a:p>
            <a:r>
              <a:rPr lang="en-GB" dirty="0"/>
              <a:t>What we will cover</a:t>
            </a:r>
          </a:p>
        </p:txBody>
      </p:sp>
      <p:sp>
        <p:nvSpPr>
          <p:cNvPr id="3" name="Content Placeholder 2">
            <a:extLst>
              <a:ext uri="{FF2B5EF4-FFF2-40B4-BE49-F238E27FC236}">
                <a16:creationId xmlns:a16="http://schemas.microsoft.com/office/drawing/2014/main" id="{9399F980-33F8-4FCF-BDC1-50589976B0A5}"/>
              </a:ext>
            </a:extLst>
          </p:cNvPr>
          <p:cNvSpPr>
            <a:spLocks noGrp="1"/>
          </p:cNvSpPr>
          <p:nvPr>
            <p:ph idx="1"/>
          </p:nvPr>
        </p:nvSpPr>
        <p:spPr>
          <a:xfrm>
            <a:off x="838200" y="1825625"/>
            <a:ext cx="10515600" cy="4351338"/>
          </a:xfrm>
        </p:spPr>
        <p:txBody>
          <a:bodyPr>
            <a:normAutofit/>
          </a:bodyPr>
          <a:lstStyle/>
          <a:p>
            <a:r>
              <a:rPr lang="en-GB" b="1" dirty="0"/>
              <a:t>What</a:t>
            </a:r>
            <a:r>
              <a:rPr lang="en-GB" dirty="0"/>
              <a:t> is accessibility?</a:t>
            </a:r>
          </a:p>
          <a:p>
            <a:r>
              <a:rPr lang="en-GB" b="1" dirty="0"/>
              <a:t>Why</a:t>
            </a:r>
            <a:r>
              <a:rPr lang="en-GB" dirty="0"/>
              <a:t> accessibility is important?</a:t>
            </a:r>
          </a:p>
          <a:p>
            <a:r>
              <a:rPr lang="en-GB" dirty="0"/>
              <a:t>Common </a:t>
            </a:r>
            <a:r>
              <a:rPr lang="en-GB" b="1" dirty="0"/>
              <a:t>pitfalls</a:t>
            </a:r>
          </a:p>
          <a:p>
            <a:r>
              <a:rPr lang="en-GB" b="1" dirty="0"/>
              <a:t>Actions</a:t>
            </a:r>
            <a:r>
              <a:rPr lang="en-GB" dirty="0"/>
              <a:t> you can take</a:t>
            </a:r>
          </a:p>
          <a:p>
            <a:r>
              <a:rPr lang="en-GB" dirty="0"/>
              <a:t>Q&amp;A</a:t>
            </a:r>
          </a:p>
        </p:txBody>
      </p:sp>
      <p:sp>
        <p:nvSpPr>
          <p:cNvPr id="4" name="Slide Number Placeholder 3">
            <a:extLst>
              <a:ext uri="{FF2B5EF4-FFF2-40B4-BE49-F238E27FC236}">
                <a16:creationId xmlns:a16="http://schemas.microsoft.com/office/drawing/2014/main" id="{312453A1-799D-4BD0-B65B-EF696C109925}"/>
              </a:ext>
            </a:extLst>
          </p:cNvPr>
          <p:cNvSpPr>
            <a:spLocks noGrp="1"/>
          </p:cNvSpPr>
          <p:nvPr>
            <p:ph type="sldNum" sz="quarter" idx="12"/>
          </p:nvPr>
        </p:nvSpPr>
        <p:spPr/>
        <p:txBody>
          <a:bodyPr/>
          <a:lstStyle/>
          <a:p>
            <a:fld id="{330EA680-D336-4FF7-8B7A-9848BB0A1C32}" type="slidenum">
              <a:rPr lang="en-GB" smtClean="0"/>
              <a:t>6</a:t>
            </a:fld>
            <a:r>
              <a:rPr lang="en-GB" dirty="0"/>
              <a:t> of 48</a:t>
            </a:r>
          </a:p>
        </p:txBody>
      </p:sp>
    </p:spTree>
    <p:extLst>
      <p:ext uri="{BB962C8B-B14F-4D97-AF65-F5344CB8AC3E}">
        <p14:creationId xmlns:p14="http://schemas.microsoft.com/office/powerpoint/2010/main" val="34420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0B839-F401-4A6E-B4C3-60AB538C2D58}"/>
              </a:ext>
            </a:extLst>
          </p:cNvPr>
          <p:cNvSpPr>
            <a:spLocks noGrp="1"/>
          </p:cNvSpPr>
          <p:nvPr>
            <p:ph type="title"/>
          </p:nvPr>
        </p:nvSpPr>
        <p:spPr/>
        <p:txBody>
          <a:bodyPr/>
          <a:lstStyle/>
          <a:p>
            <a:r>
              <a:rPr lang="en-GB" dirty="0"/>
              <a:t>Nobody excluded</a:t>
            </a:r>
          </a:p>
        </p:txBody>
      </p:sp>
      <p:sp>
        <p:nvSpPr>
          <p:cNvPr id="5" name="Content Placeholder 4">
            <a:extLst>
              <a:ext uri="{FF2B5EF4-FFF2-40B4-BE49-F238E27FC236}">
                <a16:creationId xmlns:a16="http://schemas.microsoft.com/office/drawing/2014/main" id="{0A50EE8D-3132-4DD9-9A23-C532EC5E58EC}"/>
              </a:ext>
            </a:extLst>
          </p:cNvPr>
          <p:cNvSpPr>
            <a:spLocks noGrp="1"/>
          </p:cNvSpPr>
          <p:nvPr>
            <p:ph idx="1"/>
          </p:nvPr>
        </p:nvSpPr>
        <p:spPr/>
        <p:txBody>
          <a:bodyPr/>
          <a:lstStyle/>
          <a:p>
            <a:pPr marL="0" indent="0" algn="ctr">
              <a:buNone/>
            </a:pPr>
            <a:r>
              <a:rPr lang="en-GB" sz="3600" b="1" dirty="0"/>
              <a:t>Everyone</a:t>
            </a:r>
            <a:r>
              <a:rPr lang="en-GB" sz="3600" dirty="0"/>
              <a:t> should be able to have a great learning experience.</a:t>
            </a:r>
          </a:p>
          <a:p>
            <a:pPr marL="0" indent="0" algn="ctr">
              <a:buNone/>
            </a:pPr>
            <a:endParaRPr lang="en-GB" sz="3600" b="1" dirty="0"/>
          </a:p>
          <a:p>
            <a:pPr marL="0" indent="0" algn="ctr">
              <a:buNone/>
            </a:pPr>
            <a:r>
              <a:rPr lang="en-GB" sz="3600" b="1" dirty="0"/>
              <a:t>You must consider </a:t>
            </a:r>
            <a:r>
              <a:rPr lang="en-GB" sz="3600" b="1" u="sng" dirty="0"/>
              <a:t>accessibility</a:t>
            </a:r>
            <a:r>
              <a:rPr lang="en-GB" sz="3600" dirty="0"/>
              <a:t>.</a:t>
            </a:r>
          </a:p>
        </p:txBody>
      </p:sp>
      <p:sp>
        <p:nvSpPr>
          <p:cNvPr id="6" name="Slide Number Placeholder 5">
            <a:extLst>
              <a:ext uri="{FF2B5EF4-FFF2-40B4-BE49-F238E27FC236}">
                <a16:creationId xmlns:a16="http://schemas.microsoft.com/office/drawing/2014/main" id="{056AB735-5562-4DFD-9DF6-1A0F6BBA72CD}"/>
              </a:ext>
            </a:extLst>
          </p:cNvPr>
          <p:cNvSpPr>
            <a:spLocks noGrp="1"/>
          </p:cNvSpPr>
          <p:nvPr>
            <p:ph type="sldNum" sz="quarter" idx="12"/>
          </p:nvPr>
        </p:nvSpPr>
        <p:spPr/>
        <p:txBody>
          <a:bodyPr/>
          <a:lstStyle/>
          <a:p>
            <a:fld id="{330EA680-D336-4FF7-8B7A-9848BB0A1C32}" type="slidenum">
              <a:rPr lang="en-GB" smtClean="0"/>
              <a:t>7</a:t>
            </a:fld>
            <a:r>
              <a:rPr lang="en-GB" dirty="0"/>
              <a:t> of 48</a:t>
            </a:r>
          </a:p>
        </p:txBody>
      </p:sp>
    </p:spTree>
    <p:extLst>
      <p:ext uri="{BB962C8B-B14F-4D97-AF65-F5344CB8AC3E}">
        <p14:creationId xmlns:p14="http://schemas.microsoft.com/office/powerpoint/2010/main" val="7341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66F3FA21-99D3-4B72-86D5-4326573F8027}"/>
              </a:ext>
              <a:ext uri="{C183D7F6-B498-43B3-948B-1728B52AA6E4}">
                <adec:decorative xmlns:adec="http://schemas.microsoft.com/office/drawing/2017/decorative" xmlns="" val="1"/>
              </a:ext>
            </a:extLst>
          </p:cNvPr>
          <p:cNvSpPr>
            <a:spLocks noGrp="1"/>
          </p:cNvSpPr>
          <p:nvPr>
            <p:ph type="title"/>
          </p:nvPr>
        </p:nvSpPr>
        <p:spPr/>
        <p:txBody>
          <a:bodyPr/>
          <a:lstStyle/>
          <a:p>
            <a:r>
              <a:rPr lang="en-GB" dirty="0"/>
              <a:t>One billion people</a:t>
            </a:r>
          </a:p>
        </p:txBody>
      </p:sp>
      <p:sp>
        <p:nvSpPr>
          <p:cNvPr id="25" name="Content Placeholder 24">
            <a:extLst>
              <a:ext uri="{FF2B5EF4-FFF2-40B4-BE49-F238E27FC236}">
                <a16:creationId xmlns:a16="http://schemas.microsoft.com/office/drawing/2014/main" id="{28F9BF71-B573-41A9-BBBA-626B56C1EAAD}"/>
              </a:ext>
            </a:extLst>
          </p:cNvPr>
          <p:cNvSpPr>
            <a:spLocks noGrp="1"/>
          </p:cNvSpPr>
          <p:nvPr>
            <p:ph idx="1"/>
          </p:nvPr>
        </p:nvSpPr>
        <p:spPr/>
        <p:txBody>
          <a:bodyPr/>
          <a:lstStyle/>
          <a:p>
            <a:r>
              <a:rPr lang="en-GB" b="1" dirty="0"/>
              <a:t>15% of the worlds population </a:t>
            </a:r>
            <a:r>
              <a:rPr lang="en-GB" dirty="0"/>
              <a:t>experience some form of disability</a:t>
            </a:r>
          </a:p>
        </p:txBody>
      </p:sp>
      <p:pic>
        <p:nvPicPr>
          <p:cNvPr id="27" name="Content Placeholder 4">
            <a:extLst>
              <a:ext uri="{FF2B5EF4-FFF2-40B4-BE49-F238E27FC236}">
                <a16:creationId xmlns:a16="http://schemas.microsoft.com/office/drawing/2014/main" id="{81D06DF7-78A7-4F45-8AC6-1D9EF7DB15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586744" y="5111116"/>
            <a:ext cx="914400" cy="914400"/>
          </a:xfrm>
          <a:prstGeom prst="rect">
            <a:avLst/>
          </a:prstGeom>
        </p:spPr>
      </p:pic>
      <p:pic>
        <p:nvPicPr>
          <p:cNvPr id="29" name="Graphic 28">
            <a:extLst>
              <a:ext uri="{FF2B5EF4-FFF2-40B4-BE49-F238E27FC236}">
                <a16:creationId xmlns:a16="http://schemas.microsoft.com/office/drawing/2014/main" id="{25A3A096-5C79-4F88-9968-E1AC53DDFD41}"/>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227072" y="5568316"/>
            <a:ext cx="457200" cy="457200"/>
          </a:xfrm>
          <a:prstGeom prst="rect">
            <a:avLst/>
          </a:prstGeom>
        </p:spPr>
      </p:pic>
      <p:pic>
        <p:nvPicPr>
          <p:cNvPr id="30" name="Graphic 29">
            <a:extLst>
              <a:ext uri="{FF2B5EF4-FFF2-40B4-BE49-F238E27FC236}">
                <a16:creationId xmlns:a16="http://schemas.microsoft.com/office/drawing/2014/main" id="{9EA4C082-EDC0-4CB9-9C76-345336C8BD8C}"/>
              </a:ext>
              <a:ext uri="{C183D7F6-B498-43B3-948B-1728B52AA6E4}">
                <adec:decorative xmlns:adec="http://schemas.microsoft.com/office/drawing/2017/decorative" xmlns="" val="1"/>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690856" y="5086200"/>
            <a:ext cx="914400" cy="914400"/>
          </a:xfrm>
          <a:prstGeom prst="rect">
            <a:avLst/>
          </a:prstGeom>
        </p:spPr>
      </p:pic>
      <p:pic>
        <p:nvPicPr>
          <p:cNvPr id="31" name="Graphic 30">
            <a:extLst>
              <a:ext uri="{FF2B5EF4-FFF2-40B4-BE49-F238E27FC236}">
                <a16:creationId xmlns:a16="http://schemas.microsoft.com/office/drawing/2014/main" id="{0766AFBF-BA28-4758-9780-8D7B8421AEA0}"/>
              </a:ext>
              <a:ext uri="{C183D7F6-B498-43B3-948B-1728B52AA6E4}">
                <adec:decorative xmlns:adec="http://schemas.microsoft.com/office/drawing/2017/decorative" xmlns="" val="1"/>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46416" y="5111116"/>
            <a:ext cx="914400" cy="914400"/>
          </a:xfrm>
          <a:prstGeom prst="rect">
            <a:avLst/>
          </a:prstGeom>
        </p:spPr>
      </p:pic>
      <p:pic>
        <p:nvPicPr>
          <p:cNvPr id="33" name="Graphic 32">
            <a:extLst>
              <a:ext uri="{FF2B5EF4-FFF2-40B4-BE49-F238E27FC236}">
                <a16:creationId xmlns:a16="http://schemas.microsoft.com/office/drawing/2014/main" id="{9D673AC9-2B68-46C9-AE54-D8444313D465}"/>
              </a:ext>
              <a:ext uri="{C183D7F6-B498-43B3-948B-1728B52AA6E4}">
                <adec:decorative xmlns:adec="http://schemas.microsoft.com/office/drawing/2017/decorative" xmlns="" val="1"/>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5410200" y="5086200"/>
            <a:ext cx="914400" cy="914400"/>
          </a:xfrm>
          <a:prstGeom prst="rect">
            <a:avLst/>
          </a:prstGeom>
        </p:spPr>
      </p:pic>
      <p:pic>
        <p:nvPicPr>
          <p:cNvPr id="34" name="Graphic 33">
            <a:extLst>
              <a:ext uri="{FF2B5EF4-FFF2-40B4-BE49-F238E27FC236}">
                <a16:creationId xmlns:a16="http://schemas.microsoft.com/office/drawing/2014/main" id="{2ED51A49-67CD-4FC5-8CAE-E45309F2126A}"/>
              </a:ext>
              <a:ext uri="{C183D7F6-B498-43B3-948B-1728B52AA6E4}">
                <adec:decorative xmlns:adec="http://schemas.microsoft.com/office/drawing/2017/decorative" xmlns="" val="1"/>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050528" y="5086200"/>
            <a:ext cx="914400" cy="914400"/>
          </a:xfrm>
          <a:prstGeom prst="rect">
            <a:avLst/>
          </a:prstGeom>
        </p:spPr>
      </p:pic>
      <p:pic>
        <p:nvPicPr>
          <p:cNvPr id="36" name="Graphic 35">
            <a:extLst>
              <a:ext uri="{FF2B5EF4-FFF2-40B4-BE49-F238E27FC236}">
                <a16:creationId xmlns:a16="http://schemas.microsoft.com/office/drawing/2014/main" id="{18629D8F-8D9B-4F45-82B5-6F0A20357646}"/>
              </a:ext>
              <a:ext uri="{C183D7F6-B498-43B3-948B-1728B52AA6E4}">
                <adec:decorative xmlns:adec="http://schemas.microsoft.com/office/drawing/2017/decorative" xmlns="" val="1"/>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0331184" y="5111116"/>
            <a:ext cx="914400" cy="914400"/>
          </a:xfrm>
          <a:prstGeom prst="rect">
            <a:avLst/>
          </a:prstGeom>
        </p:spPr>
      </p:pic>
      <p:sp>
        <p:nvSpPr>
          <p:cNvPr id="37" name="Slide Number Placeholder 36">
            <a:extLst>
              <a:ext uri="{FF2B5EF4-FFF2-40B4-BE49-F238E27FC236}">
                <a16:creationId xmlns:a16="http://schemas.microsoft.com/office/drawing/2014/main" id="{4DCC21FD-12A9-48CD-8F0B-730BD0161D82}"/>
              </a:ext>
            </a:extLst>
          </p:cNvPr>
          <p:cNvSpPr>
            <a:spLocks noGrp="1"/>
          </p:cNvSpPr>
          <p:nvPr>
            <p:ph type="sldNum" sz="quarter" idx="12"/>
          </p:nvPr>
        </p:nvSpPr>
        <p:spPr/>
        <p:txBody>
          <a:bodyPr/>
          <a:lstStyle/>
          <a:p>
            <a:fld id="{330EA680-D336-4FF7-8B7A-9848BB0A1C32}" type="slidenum">
              <a:rPr lang="en-GB" smtClean="0"/>
              <a:t>8</a:t>
            </a:fld>
            <a:r>
              <a:rPr lang="en-GB" dirty="0"/>
              <a:t> of 48</a:t>
            </a:r>
          </a:p>
        </p:txBody>
      </p:sp>
    </p:spTree>
    <p:extLst>
      <p:ext uri="{BB962C8B-B14F-4D97-AF65-F5344CB8AC3E}">
        <p14:creationId xmlns:p14="http://schemas.microsoft.com/office/powerpoint/2010/main" val="413419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66F3FA21-99D3-4B72-86D5-4326573F8027}"/>
              </a:ext>
              <a:ext uri="{C183D7F6-B498-43B3-948B-1728B52AA6E4}">
                <adec:decorative xmlns:adec="http://schemas.microsoft.com/office/drawing/2017/decorative" xmlns="" val="1"/>
              </a:ext>
            </a:extLst>
          </p:cNvPr>
          <p:cNvSpPr>
            <a:spLocks noGrp="1"/>
          </p:cNvSpPr>
          <p:nvPr>
            <p:ph type="title"/>
          </p:nvPr>
        </p:nvSpPr>
        <p:spPr/>
        <p:txBody>
          <a:bodyPr/>
          <a:lstStyle/>
          <a:p>
            <a:r>
              <a:rPr lang="en-GB" dirty="0"/>
              <a:t>Neither visible or obvious</a:t>
            </a:r>
          </a:p>
        </p:txBody>
      </p:sp>
      <p:sp>
        <p:nvSpPr>
          <p:cNvPr id="25" name="Content Placeholder 24">
            <a:extLst>
              <a:ext uri="{FF2B5EF4-FFF2-40B4-BE49-F238E27FC236}">
                <a16:creationId xmlns:a16="http://schemas.microsoft.com/office/drawing/2014/main" id="{28F9BF71-B573-41A9-BBBA-626B56C1EAAD}"/>
              </a:ext>
            </a:extLst>
          </p:cNvPr>
          <p:cNvSpPr>
            <a:spLocks noGrp="1"/>
          </p:cNvSpPr>
          <p:nvPr>
            <p:ph idx="1"/>
          </p:nvPr>
        </p:nvSpPr>
        <p:spPr/>
        <p:txBody>
          <a:bodyPr/>
          <a:lstStyle/>
          <a:p>
            <a:r>
              <a:rPr lang="en-GB" dirty="0"/>
              <a:t>Not all disabilities are visible</a:t>
            </a:r>
            <a:endParaRPr lang="en-GB" b="1" dirty="0">
              <a:solidFill>
                <a:schemeClr val="accent2"/>
              </a:solidFill>
            </a:endParaRPr>
          </a:p>
          <a:p>
            <a:endParaRPr lang="en-GB" dirty="0">
              <a:solidFill>
                <a:schemeClr val="accent2"/>
              </a:solidFill>
            </a:endParaRPr>
          </a:p>
        </p:txBody>
      </p:sp>
      <p:pic>
        <p:nvPicPr>
          <p:cNvPr id="27" name="Content Placeholder 4">
            <a:extLst>
              <a:ext uri="{FF2B5EF4-FFF2-40B4-BE49-F238E27FC236}">
                <a16:creationId xmlns:a16="http://schemas.microsoft.com/office/drawing/2014/main" id="{81D06DF7-78A7-4F45-8AC6-1D9EF7DB15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586744" y="5111116"/>
            <a:ext cx="914400" cy="914400"/>
          </a:xfrm>
          <a:prstGeom prst="rect">
            <a:avLst/>
          </a:prstGeom>
        </p:spPr>
      </p:pic>
      <p:pic>
        <p:nvPicPr>
          <p:cNvPr id="29" name="Graphic 28">
            <a:extLst>
              <a:ext uri="{FF2B5EF4-FFF2-40B4-BE49-F238E27FC236}">
                <a16:creationId xmlns:a16="http://schemas.microsoft.com/office/drawing/2014/main" id="{25A3A096-5C79-4F88-9968-E1AC53DDFD41}"/>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227072" y="5568316"/>
            <a:ext cx="457200" cy="457200"/>
          </a:xfrm>
          <a:prstGeom prst="rect">
            <a:avLst/>
          </a:prstGeom>
        </p:spPr>
      </p:pic>
      <p:pic>
        <p:nvPicPr>
          <p:cNvPr id="30" name="Graphic 29">
            <a:extLst>
              <a:ext uri="{FF2B5EF4-FFF2-40B4-BE49-F238E27FC236}">
                <a16:creationId xmlns:a16="http://schemas.microsoft.com/office/drawing/2014/main" id="{9EA4C082-EDC0-4CB9-9C76-345336C8BD8C}"/>
              </a:ext>
              <a:ext uri="{C183D7F6-B498-43B3-948B-1728B52AA6E4}">
                <adec:decorative xmlns:adec="http://schemas.microsoft.com/office/drawing/2017/decorative" xmlns="" val="1"/>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690856" y="5086200"/>
            <a:ext cx="914400" cy="914400"/>
          </a:xfrm>
          <a:prstGeom prst="rect">
            <a:avLst/>
          </a:prstGeom>
        </p:spPr>
      </p:pic>
      <p:pic>
        <p:nvPicPr>
          <p:cNvPr id="31" name="Graphic 30">
            <a:extLst>
              <a:ext uri="{FF2B5EF4-FFF2-40B4-BE49-F238E27FC236}">
                <a16:creationId xmlns:a16="http://schemas.microsoft.com/office/drawing/2014/main" id="{0766AFBF-BA28-4758-9780-8D7B8421AEA0}"/>
              </a:ext>
              <a:ext uri="{C183D7F6-B498-43B3-948B-1728B52AA6E4}">
                <adec:decorative xmlns:adec="http://schemas.microsoft.com/office/drawing/2017/decorative" xmlns="" val="1"/>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46416" y="5111116"/>
            <a:ext cx="914400" cy="914400"/>
          </a:xfrm>
          <a:prstGeom prst="rect">
            <a:avLst/>
          </a:prstGeom>
        </p:spPr>
      </p:pic>
      <p:pic>
        <p:nvPicPr>
          <p:cNvPr id="33" name="Graphic 32">
            <a:extLst>
              <a:ext uri="{FF2B5EF4-FFF2-40B4-BE49-F238E27FC236}">
                <a16:creationId xmlns:a16="http://schemas.microsoft.com/office/drawing/2014/main" id="{9D673AC9-2B68-46C9-AE54-D8444313D465}"/>
              </a:ext>
              <a:ext uri="{C183D7F6-B498-43B3-948B-1728B52AA6E4}">
                <adec:decorative xmlns:adec="http://schemas.microsoft.com/office/drawing/2017/decorative" xmlns="" val="1"/>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5410200" y="5086200"/>
            <a:ext cx="914400" cy="914400"/>
          </a:xfrm>
          <a:prstGeom prst="rect">
            <a:avLst/>
          </a:prstGeom>
        </p:spPr>
      </p:pic>
      <p:pic>
        <p:nvPicPr>
          <p:cNvPr id="34" name="Graphic 33">
            <a:extLst>
              <a:ext uri="{FF2B5EF4-FFF2-40B4-BE49-F238E27FC236}">
                <a16:creationId xmlns:a16="http://schemas.microsoft.com/office/drawing/2014/main" id="{2ED51A49-67CD-4FC5-8CAE-E45309F2126A}"/>
              </a:ext>
              <a:ext uri="{C183D7F6-B498-43B3-948B-1728B52AA6E4}">
                <adec:decorative xmlns:adec="http://schemas.microsoft.com/office/drawing/2017/decorative" xmlns="" val="1"/>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050528" y="5086200"/>
            <a:ext cx="914400" cy="914400"/>
          </a:xfrm>
          <a:prstGeom prst="rect">
            <a:avLst/>
          </a:prstGeom>
        </p:spPr>
      </p:pic>
      <p:pic>
        <p:nvPicPr>
          <p:cNvPr id="36" name="Graphic 35">
            <a:extLst>
              <a:ext uri="{FF2B5EF4-FFF2-40B4-BE49-F238E27FC236}">
                <a16:creationId xmlns:a16="http://schemas.microsoft.com/office/drawing/2014/main" id="{18629D8F-8D9B-4F45-82B5-6F0A20357646}"/>
              </a:ext>
              <a:ext uri="{C183D7F6-B498-43B3-948B-1728B52AA6E4}">
                <adec:decorative xmlns:adec="http://schemas.microsoft.com/office/drawing/2017/decorative" xmlns="" val="1"/>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0331184" y="5111116"/>
            <a:ext cx="914400" cy="914400"/>
          </a:xfrm>
          <a:prstGeom prst="rect">
            <a:avLst/>
          </a:prstGeom>
        </p:spPr>
      </p:pic>
      <p:sp>
        <p:nvSpPr>
          <p:cNvPr id="3" name="TextBox 2">
            <a:extLst>
              <a:ext uri="{FF2B5EF4-FFF2-40B4-BE49-F238E27FC236}">
                <a16:creationId xmlns:a16="http://schemas.microsoft.com/office/drawing/2014/main" id="{4CBA4F43-C60B-4D03-8BA5-4A87637BAC9D}"/>
              </a:ext>
              <a:ext uri="{C183D7F6-B498-43B3-948B-1728B52AA6E4}">
                <adec:decorative xmlns:adec="http://schemas.microsoft.com/office/drawing/2017/decorative" xmlns="" val="1"/>
              </a:ext>
            </a:extLst>
          </p:cNvPr>
          <p:cNvSpPr txBox="1"/>
          <p:nvPr/>
        </p:nvSpPr>
        <p:spPr>
          <a:xfrm>
            <a:off x="2429472" y="786335"/>
            <a:ext cx="1473480" cy="369332"/>
          </a:xfrm>
          <a:prstGeom prst="rect">
            <a:avLst/>
          </a:prstGeom>
          <a:noFill/>
        </p:spPr>
        <p:txBody>
          <a:bodyPr wrap="none" rtlCol="0">
            <a:spAutoFit/>
          </a:bodyPr>
          <a:lstStyle/>
          <a:p>
            <a:pPr algn="ctr"/>
            <a:r>
              <a:rPr lang="en-GB" dirty="0">
                <a:solidFill>
                  <a:schemeClr val="tx1">
                    <a:lumMod val="50000"/>
                    <a:lumOff val="50000"/>
                  </a:schemeClr>
                </a:solidFill>
              </a:rPr>
              <a:t>Dyscalculia</a:t>
            </a:r>
          </a:p>
        </p:txBody>
      </p:sp>
      <p:sp>
        <p:nvSpPr>
          <p:cNvPr id="13" name="TextBox 12">
            <a:extLst>
              <a:ext uri="{FF2B5EF4-FFF2-40B4-BE49-F238E27FC236}">
                <a16:creationId xmlns:a16="http://schemas.microsoft.com/office/drawing/2014/main" id="{0E14A75E-8C8F-4A09-B65C-E52EC013EEF5}"/>
              </a:ext>
              <a:ext uri="{C183D7F6-B498-43B3-948B-1728B52AA6E4}">
                <adec:decorative xmlns:adec="http://schemas.microsoft.com/office/drawing/2017/decorative" xmlns="" val="1"/>
              </a:ext>
            </a:extLst>
          </p:cNvPr>
          <p:cNvSpPr txBox="1"/>
          <p:nvPr/>
        </p:nvSpPr>
        <p:spPr>
          <a:xfrm>
            <a:off x="7042956" y="786335"/>
            <a:ext cx="1487074" cy="369332"/>
          </a:xfrm>
          <a:prstGeom prst="rect">
            <a:avLst/>
          </a:prstGeom>
          <a:noFill/>
        </p:spPr>
        <p:txBody>
          <a:bodyPr wrap="none" rtlCol="0">
            <a:spAutoFit/>
          </a:bodyPr>
          <a:lstStyle/>
          <a:p>
            <a:pPr algn="ctr"/>
            <a:r>
              <a:rPr lang="en-GB" dirty="0">
                <a:solidFill>
                  <a:schemeClr val="tx1">
                    <a:lumMod val="50000"/>
                    <a:lumOff val="50000"/>
                  </a:schemeClr>
                </a:solidFill>
              </a:rPr>
              <a:t>Dysgraphia</a:t>
            </a:r>
          </a:p>
        </p:txBody>
      </p:sp>
      <p:sp>
        <p:nvSpPr>
          <p:cNvPr id="14" name="TextBox 13">
            <a:extLst>
              <a:ext uri="{FF2B5EF4-FFF2-40B4-BE49-F238E27FC236}">
                <a16:creationId xmlns:a16="http://schemas.microsoft.com/office/drawing/2014/main" id="{65494D4B-10DD-41A2-A6BE-DCAB1D1A69BB}"/>
              </a:ext>
              <a:ext uri="{C183D7F6-B498-43B3-948B-1728B52AA6E4}">
                <adec:decorative xmlns:adec="http://schemas.microsoft.com/office/drawing/2017/decorative" xmlns="" val="1"/>
              </a:ext>
            </a:extLst>
          </p:cNvPr>
          <p:cNvSpPr txBox="1"/>
          <p:nvPr/>
        </p:nvSpPr>
        <p:spPr>
          <a:xfrm>
            <a:off x="366770" y="786335"/>
            <a:ext cx="1159292" cy="369332"/>
          </a:xfrm>
          <a:prstGeom prst="rect">
            <a:avLst/>
          </a:prstGeom>
          <a:noFill/>
        </p:spPr>
        <p:txBody>
          <a:bodyPr wrap="none" rtlCol="0">
            <a:spAutoFit/>
          </a:bodyPr>
          <a:lstStyle/>
          <a:p>
            <a:pPr algn="ctr"/>
            <a:r>
              <a:rPr lang="en-GB" dirty="0">
                <a:solidFill>
                  <a:schemeClr val="tx1">
                    <a:lumMod val="50000"/>
                    <a:lumOff val="50000"/>
                  </a:schemeClr>
                </a:solidFill>
              </a:rPr>
              <a:t>Dyslexia</a:t>
            </a:r>
          </a:p>
        </p:txBody>
      </p:sp>
      <p:sp>
        <p:nvSpPr>
          <p:cNvPr id="15" name="TextBox 14">
            <a:extLst>
              <a:ext uri="{FF2B5EF4-FFF2-40B4-BE49-F238E27FC236}">
                <a16:creationId xmlns:a16="http://schemas.microsoft.com/office/drawing/2014/main" id="{6A8CD96C-B1A3-40A3-8FA1-099BA32E3163}"/>
              </a:ext>
              <a:ext uri="{C183D7F6-B498-43B3-948B-1728B52AA6E4}">
                <adec:decorative xmlns:adec="http://schemas.microsoft.com/office/drawing/2017/decorative" xmlns="" val="1"/>
              </a:ext>
            </a:extLst>
          </p:cNvPr>
          <p:cNvSpPr txBox="1"/>
          <p:nvPr/>
        </p:nvSpPr>
        <p:spPr>
          <a:xfrm>
            <a:off x="551298" y="2304140"/>
            <a:ext cx="1469377" cy="369332"/>
          </a:xfrm>
          <a:prstGeom prst="rect">
            <a:avLst/>
          </a:prstGeom>
          <a:noFill/>
        </p:spPr>
        <p:txBody>
          <a:bodyPr wrap="none" rtlCol="0">
            <a:spAutoFit/>
          </a:bodyPr>
          <a:lstStyle/>
          <a:p>
            <a:pPr algn="ctr"/>
            <a:r>
              <a:rPr lang="en-GB" dirty="0">
                <a:solidFill>
                  <a:schemeClr val="tx1">
                    <a:lumMod val="50000"/>
                    <a:lumOff val="50000"/>
                  </a:schemeClr>
                </a:solidFill>
              </a:rPr>
              <a:t>Non-Verbal</a:t>
            </a:r>
          </a:p>
        </p:txBody>
      </p:sp>
      <p:sp>
        <p:nvSpPr>
          <p:cNvPr id="16" name="TextBox 15">
            <a:extLst>
              <a:ext uri="{FF2B5EF4-FFF2-40B4-BE49-F238E27FC236}">
                <a16:creationId xmlns:a16="http://schemas.microsoft.com/office/drawing/2014/main" id="{E3ED496A-D81B-4DB2-A384-56196B4DF0A9}"/>
              </a:ext>
              <a:ext uri="{C183D7F6-B498-43B3-948B-1728B52AA6E4}">
                <adec:decorative xmlns:adec="http://schemas.microsoft.com/office/drawing/2017/decorative" xmlns="" val="1"/>
              </a:ext>
            </a:extLst>
          </p:cNvPr>
          <p:cNvSpPr txBox="1"/>
          <p:nvPr/>
        </p:nvSpPr>
        <p:spPr>
          <a:xfrm>
            <a:off x="10353008" y="2304140"/>
            <a:ext cx="870751" cy="369332"/>
          </a:xfrm>
          <a:prstGeom prst="rect">
            <a:avLst/>
          </a:prstGeom>
          <a:noFill/>
        </p:spPr>
        <p:txBody>
          <a:bodyPr wrap="none" rtlCol="0">
            <a:spAutoFit/>
          </a:bodyPr>
          <a:lstStyle/>
          <a:p>
            <a:pPr algn="ctr"/>
            <a:r>
              <a:rPr lang="en-GB" dirty="0">
                <a:solidFill>
                  <a:schemeClr val="tx1">
                    <a:lumMod val="50000"/>
                    <a:lumOff val="50000"/>
                  </a:schemeClr>
                </a:solidFill>
              </a:rPr>
              <a:t>ADHD</a:t>
            </a:r>
          </a:p>
        </p:txBody>
      </p:sp>
      <p:sp>
        <p:nvSpPr>
          <p:cNvPr id="17" name="TextBox 16">
            <a:extLst>
              <a:ext uri="{FF2B5EF4-FFF2-40B4-BE49-F238E27FC236}">
                <a16:creationId xmlns:a16="http://schemas.microsoft.com/office/drawing/2014/main" id="{4492C033-2C12-4AF2-A584-E18BA29DEFA4}"/>
              </a:ext>
              <a:ext uri="{C183D7F6-B498-43B3-948B-1728B52AA6E4}">
                <adec:decorative xmlns:adec="http://schemas.microsoft.com/office/drawing/2017/decorative" xmlns="" val="1"/>
              </a:ext>
            </a:extLst>
          </p:cNvPr>
          <p:cNvSpPr txBox="1"/>
          <p:nvPr/>
        </p:nvSpPr>
        <p:spPr>
          <a:xfrm>
            <a:off x="4806361" y="786335"/>
            <a:ext cx="1333185" cy="369332"/>
          </a:xfrm>
          <a:prstGeom prst="rect">
            <a:avLst/>
          </a:prstGeom>
          <a:noFill/>
        </p:spPr>
        <p:txBody>
          <a:bodyPr wrap="none" rtlCol="0">
            <a:spAutoFit/>
          </a:bodyPr>
          <a:lstStyle/>
          <a:p>
            <a:pPr algn="ctr"/>
            <a:r>
              <a:rPr lang="en-GB" dirty="0">
                <a:solidFill>
                  <a:schemeClr val="tx1">
                    <a:lumMod val="50000"/>
                    <a:lumOff val="50000"/>
                  </a:schemeClr>
                </a:solidFill>
              </a:rPr>
              <a:t>Dyspraxia</a:t>
            </a:r>
          </a:p>
        </p:txBody>
      </p:sp>
      <p:sp>
        <p:nvSpPr>
          <p:cNvPr id="19" name="TextBox 18">
            <a:extLst>
              <a:ext uri="{FF2B5EF4-FFF2-40B4-BE49-F238E27FC236}">
                <a16:creationId xmlns:a16="http://schemas.microsoft.com/office/drawing/2014/main" id="{24F815DB-149B-4A48-816E-4690A626E624}"/>
              </a:ext>
              <a:ext uri="{C183D7F6-B498-43B3-948B-1728B52AA6E4}">
                <adec:decorative xmlns:adec="http://schemas.microsoft.com/office/drawing/2017/decorative" xmlns="" val="1"/>
              </a:ext>
            </a:extLst>
          </p:cNvPr>
          <p:cNvSpPr txBox="1"/>
          <p:nvPr/>
        </p:nvSpPr>
        <p:spPr>
          <a:xfrm>
            <a:off x="9433439" y="786335"/>
            <a:ext cx="2353529" cy="369332"/>
          </a:xfrm>
          <a:prstGeom prst="rect">
            <a:avLst/>
          </a:prstGeom>
          <a:noFill/>
        </p:spPr>
        <p:txBody>
          <a:bodyPr wrap="none" rtlCol="0">
            <a:spAutoFit/>
          </a:bodyPr>
          <a:lstStyle/>
          <a:p>
            <a:pPr algn="ctr"/>
            <a:r>
              <a:rPr lang="en-GB" dirty="0">
                <a:solidFill>
                  <a:schemeClr val="tx1">
                    <a:lumMod val="50000"/>
                    <a:lumOff val="50000"/>
                  </a:schemeClr>
                </a:solidFill>
              </a:rPr>
              <a:t>Processing Deficits</a:t>
            </a:r>
          </a:p>
        </p:txBody>
      </p:sp>
      <p:sp>
        <p:nvSpPr>
          <p:cNvPr id="20" name="TextBox 19">
            <a:extLst>
              <a:ext uri="{FF2B5EF4-FFF2-40B4-BE49-F238E27FC236}">
                <a16:creationId xmlns:a16="http://schemas.microsoft.com/office/drawing/2014/main" id="{FC9F8A39-28B8-404C-9EF2-79DA827A5253}"/>
              </a:ext>
              <a:ext uri="{C183D7F6-B498-43B3-948B-1728B52AA6E4}">
                <adec:decorative xmlns:adec="http://schemas.microsoft.com/office/drawing/2017/decorative" xmlns="" val="1"/>
              </a:ext>
            </a:extLst>
          </p:cNvPr>
          <p:cNvSpPr txBox="1"/>
          <p:nvPr/>
        </p:nvSpPr>
        <p:spPr>
          <a:xfrm>
            <a:off x="2390114" y="4165781"/>
            <a:ext cx="2736647" cy="369332"/>
          </a:xfrm>
          <a:prstGeom prst="rect">
            <a:avLst/>
          </a:prstGeom>
          <a:noFill/>
        </p:spPr>
        <p:txBody>
          <a:bodyPr wrap="none" rtlCol="0">
            <a:spAutoFit/>
          </a:bodyPr>
          <a:lstStyle/>
          <a:p>
            <a:pPr algn="ctr"/>
            <a:r>
              <a:rPr lang="en-GB" b="1" dirty="0">
                <a:solidFill>
                  <a:schemeClr val="tx1">
                    <a:lumMod val="50000"/>
                    <a:lumOff val="50000"/>
                  </a:schemeClr>
                </a:solidFill>
              </a:rPr>
              <a:t>Visual Impairments</a:t>
            </a:r>
          </a:p>
        </p:txBody>
      </p:sp>
      <p:sp>
        <p:nvSpPr>
          <p:cNvPr id="21" name="TextBox 20">
            <a:extLst>
              <a:ext uri="{FF2B5EF4-FFF2-40B4-BE49-F238E27FC236}">
                <a16:creationId xmlns:a16="http://schemas.microsoft.com/office/drawing/2014/main" id="{837902F7-3BA5-4354-9096-CE19FDA947CE}"/>
              </a:ext>
              <a:ext uri="{C183D7F6-B498-43B3-948B-1728B52AA6E4}">
                <adec:decorative xmlns:adec="http://schemas.microsoft.com/office/drawing/2017/decorative" xmlns="" val="1"/>
              </a:ext>
            </a:extLst>
          </p:cNvPr>
          <p:cNvSpPr txBox="1"/>
          <p:nvPr/>
        </p:nvSpPr>
        <p:spPr>
          <a:xfrm>
            <a:off x="199346" y="3461078"/>
            <a:ext cx="3052439" cy="369332"/>
          </a:xfrm>
          <a:prstGeom prst="rect">
            <a:avLst/>
          </a:prstGeom>
          <a:noFill/>
        </p:spPr>
        <p:txBody>
          <a:bodyPr wrap="none" rtlCol="0">
            <a:spAutoFit/>
          </a:bodyPr>
          <a:lstStyle/>
          <a:p>
            <a:pPr algn="ctr"/>
            <a:r>
              <a:rPr lang="en-GB" b="1" dirty="0">
                <a:solidFill>
                  <a:schemeClr val="tx1">
                    <a:lumMod val="50000"/>
                    <a:lumOff val="50000"/>
                  </a:schemeClr>
                </a:solidFill>
              </a:rPr>
              <a:t>Deaf/ Hard of hearing</a:t>
            </a:r>
          </a:p>
        </p:txBody>
      </p:sp>
      <p:sp>
        <p:nvSpPr>
          <p:cNvPr id="22" name="TextBox 21">
            <a:extLst>
              <a:ext uri="{FF2B5EF4-FFF2-40B4-BE49-F238E27FC236}">
                <a16:creationId xmlns:a16="http://schemas.microsoft.com/office/drawing/2014/main" id="{738A9593-5703-49D1-B2C2-F4F8248DCDA4}"/>
              </a:ext>
              <a:ext uri="{C183D7F6-B498-43B3-948B-1728B52AA6E4}">
                <adec:decorative xmlns:adec="http://schemas.microsoft.com/office/drawing/2017/decorative" xmlns="" val="1"/>
              </a:ext>
            </a:extLst>
          </p:cNvPr>
          <p:cNvSpPr txBox="1"/>
          <p:nvPr/>
        </p:nvSpPr>
        <p:spPr>
          <a:xfrm>
            <a:off x="3983383" y="3485994"/>
            <a:ext cx="3384260" cy="369332"/>
          </a:xfrm>
          <a:prstGeom prst="rect">
            <a:avLst/>
          </a:prstGeom>
          <a:noFill/>
        </p:spPr>
        <p:txBody>
          <a:bodyPr wrap="none" rtlCol="0">
            <a:spAutoFit/>
          </a:bodyPr>
          <a:lstStyle/>
          <a:p>
            <a:pPr algn="ctr"/>
            <a:r>
              <a:rPr lang="en-GB" b="1" dirty="0">
                <a:solidFill>
                  <a:schemeClr val="tx1">
                    <a:lumMod val="50000"/>
                    <a:lumOff val="50000"/>
                  </a:schemeClr>
                </a:solidFill>
              </a:rPr>
              <a:t>Mental health conditions</a:t>
            </a:r>
          </a:p>
        </p:txBody>
      </p:sp>
      <p:sp>
        <p:nvSpPr>
          <p:cNvPr id="23" name="TextBox 22">
            <a:extLst>
              <a:ext uri="{FF2B5EF4-FFF2-40B4-BE49-F238E27FC236}">
                <a16:creationId xmlns:a16="http://schemas.microsoft.com/office/drawing/2014/main" id="{709B5920-D380-4EA1-8876-B6A7E85A61AA}"/>
              </a:ext>
              <a:ext uri="{C183D7F6-B498-43B3-948B-1728B52AA6E4}">
                <adec:decorative xmlns:adec="http://schemas.microsoft.com/office/drawing/2017/decorative" xmlns="" val="1"/>
              </a:ext>
            </a:extLst>
          </p:cNvPr>
          <p:cNvSpPr txBox="1"/>
          <p:nvPr/>
        </p:nvSpPr>
        <p:spPr>
          <a:xfrm>
            <a:off x="8690856" y="3461078"/>
            <a:ext cx="2949846" cy="369332"/>
          </a:xfrm>
          <a:prstGeom prst="rect">
            <a:avLst/>
          </a:prstGeom>
          <a:noFill/>
        </p:spPr>
        <p:txBody>
          <a:bodyPr wrap="none" rtlCol="0">
            <a:spAutoFit/>
          </a:bodyPr>
          <a:lstStyle/>
          <a:p>
            <a:pPr algn="ctr"/>
            <a:r>
              <a:rPr lang="en-GB" b="1" dirty="0">
                <a:solidFill>
                  <a:schemeClr val="tx1">
                    <a:lumMod val="50000"/>
                    <a:lumOff val="50000"/>
                  </a:schemeClr>
                </a:solidFill>
              </a:rPr>
              <a:t>Intellectual disability</a:t>
            </a:r>
          </a:p>
        </p:txBody>
      </p:sp>
      <p:sp>
        <p:nvSpPr>
          <p:cNvPr id="24" name="TextBox 23">
            <a:extLst>
              <a:ext uri="{FF2B5EF4-FFF2-40B4-BE49-F238E27FC236}">
                <a16:creationId xmlns:a16="http://schemas.microsoft.com/office/drawing/2014/main" id="{6629C905-1569-4E15-A676-FBB63FEDB8A8}"/>
              </a:ext>
              <a:ext uri="{C183D7F6-B498-43B3-948B-1728B52AA6E4}">
                <adec:decorative xmlns:adec="http://schemas.microsoft.com/office/drawing/2017/decorative" xmlns="" val="1"/>
              </a:ext>
            </a:extLst>
          </p:cNvPr>
          <p:cNvSpPr txBox="1"/>
          <p:nvPr/>
        </p:nvSpPr>
        <p:spPr>
          <a:xfrm>
            <a:off x="6496417" y="1621402"/>
            <a:ext cx="2937022" cy="369332"/>
          </a:xfrm>
          <a:prstGeom prst="rect">
            <a:avLst/>
          </a:prstGeom>
          <a:noFill/>
        </p:spPr>
        <p:txBody>
          <a:bodyPr wrap="none" rtlCol="0">
            <a:spAutoFit/>
          </a:bodyPr>
          <a:lstStyle/>
          <a:p>
            <a:pPr algn="ctr"/>
            <a:r>
              <a:rPr lang="en-GB" b="1" dirty="0">
                <a:solidFill>
                  <a:schemeClr val="tx1">
                    <a:lumMod val="50000"/>
                    <a:lumOff val="50000"/>
                  </a:schemeClr>
                </a:solidFill>
              </a:rPr>
              <a:t>Acquired brain injury</a:t>
            </a:r>
          </a:p>
        </p:txBody>
      </p:sp>
      <p:sp>
        <p:nvSpPr>
          <p:cNvPr id="28" name="TextBox 27">
            <a:extLst>
              <a:ext uri="{FF2B5EF4-FFF2-40B4-BE49-F238E27FC236}">
                <a16:creationId xmlns:a16="http://schemas.microsoft.com/office/drawing/2014/main" id="{F77880FC-DB08-40C4-A8B0-B12307CBB572}"/>
              </a:ext>
              <a:ext uri="{C183D7F6-B498-43B3-948B-1728B52AA6E4}">
                <adec:decorative xmlns:adec="http://schemas.microsoft.com/office/drawing/2017/decorative" xmlns="" val="1"/>
              </a:ext>
            </a:extLst>
          </p:cNvPr>
          <p:cNvSpPr txBox="1"/>
          <p:nvPr/>
        </p:nvSpPr>
        <p:spPr>
          <a:xfrm>
            <a:off x="2124540" y="1621402"/>
            <a:ext cx="3550972" cy="369332"/>
          </a:xfrm>
          <a:prstGeom prst="rect">
            <a:avLst/>
          </a:prstGeom>
          <a:noFill/>
        </p:spPr>
        <p:txBody>
          <a:bodyPr wrap="none" rtlCol="0">
            <a:spAutoFit/>
          </a:bodyPr>
          <a:lstStyle/>
          <a:p>
            <a:pPr algn="ctr"/>
            <a:r>
              <a:rPr lang="en-GB" b="1" dirty="0">
                <a:solidFill>
                  <a:schemeClr val="tx1">
                    <a:lumMod val="50000"/>
                    <a:lumOff val="50000"/>
                  </a:schemeClr>
                </a:solidFill>
              </a:rPr>
              <a:t>Autism spectrum disorder</a:t>
            </a:r>
          </a:p>
        </p:txBody>
      </p:sp>
      <p:sp>
        <p:nvSpPr>
          <p:cNvPr id="32" name="TextBox 31">
            <a:extLst>
              <a:ext uri="{FF2B5EF4-FFF2-40B4-BE49-F238E27FC236}">
                <a16:creationId xmlns:a16="http://schemas.microsoft.com/office/drawing/2014/main" id="{D6FEDF3D-7DBC-44B9-AC43-11F1BB0C4BAB}"/>
              </a:ext>
              <a:ext uri="{C183D7F6-B498-43B3-948B-1728B52AA6E4}">
                <adec:decorative xmlns:adec="http://schemas.microsoft.com/office/drawing/2017/decorative" xmlns="" val="1"/>
              </a:ext>
            </a:extLst>
          </p:cNvPr>
          <p:cNvSpPr txBox="1"/>
          <p:nvPr/>
        </p:nvSpPr>
        <p:spPr>
          <a:xfrm>
            <a:off x="6116053" y="4165781"/>
            <a:ext cx="2517036" cy="369332"/>
          </a:xfrm>
          <a:prstGeom prst="rect">
            <a:avLst/>
          </a:prstGeom>
          <a:noFill/>
        </p:spPr>
        <p:txBody>
          <a:bodyPr wrap="none" rtlCol="0">
            <a:spAutoFit/>
          </a:bodyPr>
          <a:lstStyle/>
          <a:p>
            <a:pPr algn="ctr"/>
            <a:r>
              <a:rPr lang="en-GB" b="1" dirty="0">
                <a:solidFill>
                  <a:schemeClr val="tx1">
                    <a:lumMod val="50000"/>
                    <a:lumOff val="50000"/>
                  </a:schemeClr>
                </a:solidFill>
              </a:rPr>
              <a:t>Physical disability</a:t>
            </a:r>
          </a:p>
        </p:txBody>
      </p:sp>
      <p:pic>
        <p:nvPicPr>
          <p:cNvPr id="5" name="Picture 4">
            <a:extLst>
              <a:ext uri="{FF2B5EF4-FFF2-40B4-BE49-F238E27FC236}">
                <a16:creationId xmlns:a16="http://schemas.microsoft.com/office/drawing/2014/main" id="{368F0BFB-DB04-4869-A306-406F1553C758}"/>
              </a:ext>
              <a:ext uri="{C183D7F6-B498-43B3-948B-1728B52AA6E4}">
                <adec:decorative xmlns:adec="http://schemas.microsoft.com/office/drawing/2017/decorative" xmlns="" val="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688545" y="626560"/>
            <a:ext cx="4412145" cy="3067971"/>
          </a:xfrm>
          <a:prstGeom prst="rect">
            <a:avLst/>
          </a:prstGeom>
        </p:spPr>
      </p:pic>
      <p:sp>
        <p:nvSpPr>
          <p:cNvPr id="2" name="Slide Number Placeholder 1">
            <a:extLst>
              <a:ext uri="{FF2B5EF4-FFF2-40B4-BE49-F238E27FC236}">
                <a16:creationId xmlns:a16="http://schemas.microsoft.com/office/drawing/2014/main" id="{359BF90D-1960-4958-9944-A21D12A40CB5}"/>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330EA680-D336-4FF7-8B7A-9848BB0A1C32}" type="slidenum">
              <a:rPr lang="en-GB" smtClean="0"/>
              <a:t>9</a:t>
            </a:fld>
            <a:r>
              <a:rPr lang="en-GB" dirty="0"/>
              <a:t> of 48</a:t>
            </a:r>
          </a:p>
        </p:txBody>
      </p:sp>
    </p:spTree>
    <p:extLst>
      <p:ext uri="{BB962C8B-B14F-4D97-AF65-F5344CB8AC3E}">
        <p14:creationId xmlns:p14="http://schemas.microsoft.com/office/powerpoint/2010/main" val="13918936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P spid="19" grpId="0"/>
      <p:bldP spid="20" grpId="0"/>
      <p:bldP spid="21" grpId="0"/>
      <p:bldP spid="22" grpId="0"/>
      <p:bldP spid="23" grpId="0"/>
      <p:bldP spid="24" grpId="0"/>
      <p:bldP spid="28" grpId="0"/>
      <p:bldP spid="32" grpId="0"/>
    </p:bldLst>
  </p:timing>
</p:sld>
</file>

<file path=ppt/theme/theme1.xml><?xml version="1.0" encoding="utf-8"?>
<a:theme xmlns:a="http://schemas.openxmlformats.org/drawingml/2006/main" name="office theme">
  <a:themeElements>
    <a:clrScheme name="Accessible">
      <a:dk1>
        <a:sysClr val="windowText" lastClr="000000"/>
      </a:dk1>
      <a:lt1>
        <a:sysClr val="window" lastClr="FFFFFF"/>
      </a:lt1>
      <a:dk2>
        <a:srgbClr val="2F2F2F"/>
      </a:dk2>
      <a:lt2>
        <a:srgbClr val="FDFDFD"/>
      </a:lt2>
      <a:accent1>
        <a:srgbClr val="5A7D8B"/>
      </a:accent1>
      <a:accent2>
        <a:srgbClr val="3352E1"/>
      </a:accent2>
      <a:accent3>
        <a:srgbClr val="DE4949"/>
      </a:accent3>
      <a:accent4>
        <a:srgbClr val="2FB06E"/>
      </a:accent4>
      <a:accent5>
        <a:srgbClr val="FFB937"/>
      </a:accent5>
      <a:accent6>
        <a:srgbClr val="D382FF"/>
      </a:accent6>
      <a:hlink>
        <a:srgbClr val="056FCD"/>
      </a:hlink>
      <a:folHlink>
        <a:srgbClr val="5C068C"/>
      </a:folHlink>
    </a:clrScheme>
    <a:fontScheme name="Accessible">
      <a:majorFont>
        <a:latin typeface="Arial"/>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ccessible">
      <a:dk1>
        <a:sysClr val="windowText" lastClr="000000"/>
      </a:dk1>
      <a:lt1>
        <a:sysClr val="window" lastClr="FFFFFF"/>
      </a:lt1>
      <a:dk2>
        <a:srgbClr val="2F2F2F"/>
      </a:dk2>
      <a:lt2>
        <a:srgbClr val="FDFDFD"/>
      </a:lt2>
      <a:accent1>
        <a:srgbClr val="5A7D8B"/>
      </a:accent1>
      <a:accent2>
        <a:srgbClr val="3352E1"/>
      </a:accent2>
      <a:accent3>
        <a:srgbClr val="DE4949"/>
      </a:accent3>
      <a:accent4>
        <a:srgbClr val="2FB06E"/>
      </a:accent4>
      <a:accent5>
        <a:srgbClr val="FFB937"/>
      </a:accent5>
      <a:accent6>
        <a:srgbClr val="D382FF"/>
      </a:accent6>
      <a:hlink>
        <a:srgbClr val="056FCD"/>
      </a:hlink>
      <a:folHlink>
        <a:srgbClr val="5C068C"/>
      </a:folHlink>
    </a:clrScheme>
    <a:fontScheme name="Accessible">
      <a:majorFont>
        <a:latin typeface="Arial"/>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cessible">
      <a:dk1>
        <a:sysClr val="windowText" lastClr="000000"/>
      </a:dk1>
      <a:lt1>
        <a:sysClr val="window" lastClr="FFFFFF"/>
      </a:lt1>
      <a:dk2>
        <a:srgbClr val="2F2F2F"/>
      </a:dk2>
      <a:lt2>
        <a:srgbClr val="FDFDFD"/>
      </a:lt2>
      <a:accent1>
        <a:srgbClr val="5A7D8B"/>
      </a:accent1>
      <a:accent2>
        <a:srgbClr val="3352E1"/>
      </a:accent2>
      <a:accent3>
        <a:srgbClr val="DE4949"/>
      </a:accent3>
      <a:accent4>
        <a:srgbClr val="2FB06E"/>
      </a:accent4>
      <a:accent5>
        <a:srgbClr val="FFB937"/>
      </a:accent5>
      <a:accent6>
        <a:srgbClr val="D382FF"/>
      </a:accent6>
      <a:hlink>
        <a:srgbClr val="056FCD"/>
      </a:hlink>
      <a:folHlink>
        <a:srgbClr val="5C068C"/>
      </a:folHlink>
    </a:clrScheme>
    <a:fontScheme name="Accessib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cessible">
      <a:dk1>
        <a:sysClr val="windowText" lastClr="000000"/>
      </a:dk1>
      <a:lt1>
        <a:sysClr val="window" lastClr="FFFFFF"/>
      </a:lt1>
      <a:dk2>
        <a:srgbClr val="2F2F2F"/>
      </a:dk2>
      <a:lt2>
        <a:srgbClr val="FDFDFD"/>
      </a:lt2>
      <a:accent1>
        <a:srgbClr val="5A7D8B"/>
      </a:accent1>
      <a:accent2>
        <a:srgbClr val="3352E1"/>
      </a:accent2>
      <a:accent3>
        <a:srgbClr val="DE4949"/>
      </a:accent3>
      <a:accent4>
        <a:srgbClr val="2FB06E"/>
      </a:accent4>
      <a:accent5>
        <a:srgbClr val="FFB937"/>
      </a:accent5>
      <a:accent6>
        <a:srgbClr val="D382FF"/>
      </a:accent6>
      <a:hlink>
        <a:srgbClr val="056FCD"/>
      </a:hlink>
      <a:folHlink>
        <a:srgbClr val="5C068C"/>
      </a:folHlink>
    </a:clrScheme>
    <a:fontScheme name="Accessib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E812735427B4BBD458DB517F4720A" ma:contentTypeVersion="8" ma:contentTypeDescription="Create a new document." ma:contentTypeScope="" ma:versionID="85f5e9e820cac5e9a9f4cc057264c603">
  <xsd:schema xmlns:xsd="http://www.w3.org/2001/XMLSchema" xmlns:xs="http://www.w3.org/2001/XMLSchema" xmlns:p="http://schemas.microsoft.com/office/2006/metadata/properties" xmlns:ns2="4f3a696c-0c9d-464d-862f-1eb26a70bd62" targetNamespace="http://schemas.microsoft.com/office/2006/metadata/properties" ma:root="true" ma:fieldsID="d565dc9e35abca73949778f7322e7711" ns2:_="">
    <xsd:import namespace="4f3a696c-0c9d-464d-862f-1eb26a70b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a696c-0c9d-464d-862f-1eb26a70b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86362-BDF5-49AB-9A98-C84D67A15A81}">
  <ds:schemaRefs>
    <ds:schemaRef ds:uri="http://schemas.microsoft.com/sharepoint/v3/contenttype/forms"/>
  </ds:schemaRefs>
</ds:datastoreItem>
</file>

<file path=customXml/itemProps2.xml><?xml version="1.0" encoding="utf-8"?>
<ds:datastoreItem xmlns:ds="http://schemas.openxmlformats.org/officeDocument/2006/customXml" ds:itemID="{0586C7BD-04FB-41DC-B71E-139ADF8CB075}">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f3a696c-0c9d-464d-862f-1eb26a70bd62"/>
    <ds:schemaRef ds:uri="http://www.w3.org/XML/1998/namespace"/>
  </ds:schemaRefs>
</ds:datastoreItem>
</file>

<file path=customXml/itemProps3.xml><?xml version="1.0" encoding="utf-8"?>
<ds:datastoreItem xmlns:ds="http://schemas.openxmlformats.org/officeDocument/2006/customXml" ds:itemID="{CF03484A-F92C-4833-9C39-092DE3939B06}">
  <ds:schemaRefs>
    <ds:schemaRef ds:uri="4f3a696c-0c9d-464d-862f-1eb26a70bd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1206</TotalTime>
  <Words>4632</Words>
  <Application>Microsoft Office PowerPoint</Application>
  <PresentationFormat>Widescreen</PresentationFormat>
  <Paragraphs>508</Paragraphs>
  <Slides>48</Slides>
  <Notes>48</Notes>
  <HiddenSlides>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Times New Roman</vt:lpstr>
      <vt:lpstr>Trebuchet MS</vt:lpstr>
      <vt:lpstr>Verdana</vt:lpstr>
      <vt:lpstr>Wingdings</vt:lpstr>
      <vt:lpstr>office theme</vt:lpstr>
      <vt:lpstr>1_office theme</vt:lpstr>
      <vt:lpstr>Learning Experiences for All</vt:lpstr>
      <vt:lpstr>About me</vt:lpstr>
      <vt:lpstr>A story about my colour blind friend</vt:lpstr>
      <vt:lpstr>A simple ‘fix’</vt:lpstr>
      <vt:lpstr>We must take the lead</vt:lpstr>
      <vt:lpstr>What we will cover</vt:lpstr>
      <vt:lpstr>Nobody excluded</vt:lpstr>
      <vt:lpstr>One billion people</vt:lpstr>
      <vt:lpstr>Neither visible or obvious</vt:lpstr>
      <vt:lpstr>Accessible Design is Good Design</vt:lpstr>
      <vt:lpstr>Not all challenges are visible</vt:lpstr>
      <vt:lpstr>List of accessibility issues</vt:lpstr>
      <vt:lpstr>WCAG Guidelines</vt:lpstr>
      <vt:lpstr>Perceivable</vt:lpstr>
      <vt:lpstr>Operable</vt:lpstr>
      <vt:lpstr>Understandable</vt:lpstr>
      <vt:lpstr>Robust</vt:lpstr>
      <vt:lpstr>How inclusive are your courses? </vt:lpstr>
      <vt:lpstr>It’s the law</vt:lpstr>
      <vt:lpstr>What does accessible learning mean?</vt:lpstr>
      <vt:lpstr>What is the challenge here?</vt:lpstr>
      <vt:lpstr>Good Design/ Bad Design</vt:lpstr>
      <vt:lpstr>Tips</vt:lpstr>
      <vt:lpstr>Possible approaches:</vt:lpstr>
      <vt:lpstr>Colours and fonts</vt:lpstr>
      <vt:lpstr>Dyslexia</vt:lpstr>
      <vt:lpstr>What visual stress may look like</vt:lpstr>
      <vt:lpstr>Fonts</vt:lpstr>
      <vt:lpstr>Colour blindness</vt:lpstr>
      <vt:lpstr>It’s not just eLearning</vt:lpstr>
      <vt:lpstr>UNO!</vt:lpstr>
      <vt:lpstr>Blokus</vt:lpstr>
      <vt:lpstr>Colours</vt:lpstr>
      <vt:lpstr>Use Similar Hues</vt:lpstr>
      <vt:lpstr>Colour blind friendly colours</vt:lpstr>
      <vt:lpstr>Colour blind friendly colours</vt:lpstr>
      <vt:lpstr>Design with audio and visual in mind</vt:lpstr>
      <vt:lpstr>Audio and visual communications</vt:lpstr>
      <vt:lpstr>Audio and video captions</vt:lpstr>
      <vt:lpstr>Add descriptive ALT Tags and captions to images</vt:lpstr>
      <vt:lpstr>Consider the complexity of navigation and interactions</vt:lpstr>
      <vt:lpstr>Navigation and interactions</vt:lpstr>
      <vt:lpstr>Think about your choice of words</vt:lpstr>
      <vt:lpstr>Know your audience</vt:lpstr>
      <vt:lpstr>Where to start</vt:lpstr>
      <vt:lpstr>Conclusion</vt:lpstr>
      <vt:lpstr>Good for everyone</vt:lpstr>
      <vt:lpstr>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Experiences for All</dc:title>
  <dc:creator>Mike Osborne</dc:creator>
  <cp:lastModifiedBy>Emma Wardall</cp:lastModifiedBy>
  <cp:revision>21</cp:revision>
  <cp:lastPrinted>2020-07-06T15:59:06Z</cp:lastPrinted>
  <dcterms:created xsi:type="dcterms:W3CDTF">2020-07-02T20:19:41Z</dcterms:created>
  <dcterms:modified xsi:type="dcterms:W3CDTF">2020-07-30T16:05:29Z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0x0101002FAE812735427B4BBD458DB517F4720A</vt:lpwstr>
  </property>
</Properties>
</file>